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69" r:id="rId3"/>
    <p:sldId id="364" r:id="rId4"/>
    <p:sldId id="257" r:id="rId5"/>
    <p:sldId id="269" r:id="rId6"/>
    <p:sldId id="270" r:id="rId7"/>
    <p:sldId id="316" r:id="rId8"/>
    <p:sldId id="359" r:id="rId9"/>
    <p:sldId id="258" r:id="rId10"/>
    <p:sldId id="361" r:id="rId11"/>
    <p:sldId id="310" r:id="rId12"/>
    <p:sldId id="362" r:id="rId13"/>
    <p:sldId id="278" r:id="rId14"/>
    <p:sldId id="280" r:id="rId15"/>
    <p:sldId id="308" r:id="rId16"/>
    <p:sldId id="330" r:id="rId17"/>
    <p:sldId id="282" r:id="rId18"/>
    <p:sldId id="283" r:id="rId19"/>
    <p:sldId id="370" r:id="rId20"/>
    <p:sldId id="281" r:id="rId21"/>
    <p:sldId id="415" r:id="rId22"/>
    <p:sldId id="332" r:id="rId23"/>
    <p:sldId id="371" r:id="rId24"/>
    <p:sldId id="284" r:id="rId25"/>
    <p:sldId id="365" r:id="rId26"/>
    <p:sldId id="333" r:id="rId27"/>
    <p:sldId id="366" r:id="rId28"/>
    <p:sldId id="334" r:id="rId29"/>
    <p:sldId id="367" r:id="rId30"/>
    <p:sldId id="318" r:id="rId31"/>
    <p:sldId id="260" r:id="rId32"/>
    <p:sldId id="425" r:id="rId33"/>
  </p:sldIdLst>
  <p:sldSz cx="9144000" cy="6858000" type="screen4x3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238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BA599-D65B-4D43-98A6-BD9A864C8638}" type="datetimeFigureOut">
              <a:rPr lang="es-PY" smtClean="0"/>
              <a:t>20/06/2019</a:t>
            </a:fld>
            <a:endParaRPr lang="es-P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41C78-EFDE-4010-AA2B-C74B269C265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6704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41C78-EFDE-4010-AA2B-C74B269C2656}" type="slidenum">
              <a:rPr lang="es-PY" smtClean="0"/>
              <a:t>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2495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41C78-EFDE-4010-AA2B-C74B269C2656}" type="slidenum">
              <a:rPr lang="es-PY" smtClean="0"/>
              <a:t>25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5146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D48A-91F6-45D2-97AD-9FE3B8D8C16C}" type="datetimeFigureOut">
              <a:rPr lang="es-PY" smtClean="0"/>
              <a:t>20/06/2019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FE1F-CA4E-475F-8F92-EB5A7B720A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1754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D48A-91F6-45D2-97AD-9FE3B8D8C16C}" type="datetimeFigureOut">
              <a:rPr lang="es-PY" smtClean="0"/>
              <a:t>20/06/2019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FE1F-CA4E-475F-8F92-EB5A7B720A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2713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D48A-91F6-45D2-97AD-9FE3B8D8C16C}" type="datetimeFigureOut">
              <a:rPr lang="es-PY" smtClean="0"/>
              <a:t>20/06/2019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FE1F-CA4E-475F-8F92-EB5A7B720A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1011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D48A-91F6-45D2-97AD-9FE3B8D8C16C}" type="datetimeFigureOut">
              <a:rPr lang="es-PY" smtClean="0"/>
              <a:t>20/06/2019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FE1F-CA4E-475F-8F92-EB5A7B720A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5205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D48A-91F6-45D2-97AD-9FE3B8D8C16C}" type="datetimeFigureOut">
              <a:rPr lang="es-PY" smtClean="0"/>
              <a:t>20/06/2019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FE1F-CA4E-475F-8F92-EB5A7B720A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4563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D48A-91F6-45D2-97AD-9FE3B8D8C16C}" type="datetimeFigureOut">
              <a:rPr lang="es-PY" smtClean="0"/>
              <a:t>20/06/2019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FE1F-CA4E-475F-8F92-EB5A7B720A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0275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D48A-91F6-45D2-97AD-9FE3B8D8C16C}" type="datetimeFigureOut">
              <a:rPr lang="es-PY" smtClean="0"/>
              <a:t>20/06/2019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FE1F-CA4E-475F-8F92-EB5A7B720A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6620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D48A-91F6-45D2-97AD-9FE3B8D8C16C}" type="datetimeFigureOut">
              <a:rPr lang="es-PY" smtClean="0"/>
              <a:t>20/06/2019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FE1F-CA4E-475F-8F92-EB5A7B720A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0565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D48A-91F6-45D2-97AD-9FE3B8D8C16C}" type="datetimeFigureOut">
              <a:rPr lang="es-PY" smtClean="0"/>
              <a:t>20/06/2019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FE1F-CA4E-475F-8F92-EB5A7B720A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4706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D48A-91F6-45D2-97AD-9FE3B8D8C16C}" type="datetimeFigureOut">
              <a:rPr lang="es-PY" smtClean="0"/>
              <a:t>20/06/2019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FE1F-CA4E-475F-8F92-EB5A7B720A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8647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D48A-91F6-45D2-97AD-9FE3B8D8C16C}" type="datetimeFigureOut">
              <a:rPr lang="es-PY" smtClean="0"/>
              <a:t>20/06/2019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FE1F-CA4E-475F-8F92-EB5A7B720A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8796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3D48A-91F6-45D2-97AD-9FE3B8D8C16C}" type="datetimeFigureOut">
              <a:rPr lang="es-PY" smtClean="0"/>
              <a:t>20/06/2019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BFE1F-CA4E-475F-8F92-EB5A7B720A7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3569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Argot" TargetMode="External"/><Relationship Id="rId2" Type="http://schemas.openxmlformats.org/officeDocument/2006/relationships/hyperlink" Target="https://es.wikipedia.org/wiki/Jerg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Lenguaje" TargetMode="External"/><Relationship Id="rId5" Type="http://schemas.openxmlformats.org/officeDocument/2006/relationships/hyperlink" Target="https://es.wikipedia.org/wiki/Galicismo" TargetMode="External"/><Relationship Id="rId4" Type="http://schemas.openxmlformats.org/officeDocument/2006/relationships/hyperlink" Target="https://es.wikipedia.org/wiki/Variedad_ling%C3%BC%C3%ADstic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Y" b="1" dirty="0" smtClean="0">
                <a:solidFill>
                  <a:srgbClr val="3333FF"/>
                </a:solidFill>
              </a:rPr>
              <a:t>La escritura científica</a:t>
            </a:r>
            <a:r>
              <a:rPr lang="en-US" b="1" dirty="0" smtClean="0">
                <a:solidFill>
                  <a:srgbClr val="3333FF"/>
                </a:solidFill>
              </a:rPr>
              <a:t>.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Dr</a:t>
            </a:r>
            <a:r>
              <a:rPr lang="en-US" dirty="0" smtClean="0">
                <a:solidFill>
                  <a:schemeClr val="tx1"/>
                </a:solidFill>
              </a:rPr>
              <a:t> Antonio L </a:t>
            </a:r>
            <a:r>
              <a:rPr lang="en-US" dirty="0" err="1" smtClean="0">
                <a:solidFill>
                  <a:schemeClr val="tx1"/>
                </a:solidFill>
              </a:rPr>
              <a:t>Cubilla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Instituto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Patologia</a:t>
            </a:r>
            <a:r>
              <a:rPr lang="en-US" dirty="0" smtClean="0">
                <a:solidFill>
                  <a:schemeClr val="tx1"/>
                </a:solidFill>
              </a:rPr>
              <a:t>  e </a:t>
            </a:r>
            <a:r>
              <a:rPr lang="en-US" dirty="0" err="1" smtClean="0">
                <a:solidFill>
                  <a:schemeClr val="tx1"/>
                </a:solidFill>
              </a:rPr>
              <a:t>Investigacion</a:t>
            </a:r>
            <a:endParaRPr lang="es-P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b="1" dirty="0" smtClean="0">
                <a:solidFill>
                  <a:srgbClr val="3333FF"/>
                </a:solidFill>
              </a:rPr>
              <a:t>Lo que esta oculto o no tiene explicación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PY" dirty="0"/>
          </a:p>
          <a:p>
            <a:r>
              <a:rPr lang="es-PY" dirty="0"/>
              <a:t>L</a:t>
            </a:r>
            <a:r>
              <a:rPr lang="es-PY" dirty="0" smtClean="0"/>
              <a:t>a </a:t>
            </a:r>
            <a:r>
              <a:rPr lang="es-PY" dirty="0"/>
              <a:t>esencia del trabajo científico es su originalidad. Se busca lo que es nuevo. </a:t>
            </a:r>
            <a:endParaRPr lang="es-PY" dirty="0" smtClean="0"/>
          </a:p>
          <a:p>
            <a:r>
              <a:rPr lang="es-PY" dirty="0" smtClean="0"/>
              <a:t>Lo </a:t>
            </a:r>
            <a:r>
              <a:rPr lang="es-PY" dirty="0"/>
              <a:t>que esta oculto en la </a:t>
            </a:r>
            <a:r>
              <a:rPr lang="es-PY" dirty="0" smtClean="0"/>
              <a:t>naturaleza</a:t>
            </a:r>
            <a:r>
              <a:rPr lang="es-PY" dirty="0"/>
              <a:t>. </a:t>
            </a:r>
            <a:endParaRPr lang="es-PY" dirty="0" smtClean="0"/>
          </a:p>
          <a:p>
            <a:r>
              <a:rPr lang="es-PY" dirty="0" smtClean="0"/>
              <a:t>O que aun no tiene una explicación.</a:t>
            </a:r>
            <a:endParaRPr lang="es-PY" dirty="0"/>
          </a:p>
          <a:p>
            <a:endParaRPr lang="es-PY" dirty="0"/>
          </a:p>
        </p:txBody>
      </p:sp>
      <p:pic>
        <p:nvPicPr>
          <p:cNvPr id="1026" name="Picture 2" descr="C:\Users\ANTONIO\Desktop\nature12965-f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253637"/>
            <a:ext cx="4038600" cy="32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PY" b="1" dirty="0" smtClean="0"/>
              <a:t>El genoma del cáncer vesical</a:t>
            </a:r>
            <a:endParaRPr lang="es-PY" b="1" dirty="0"/>
          </a:p>
        </p:txBody>
      </p:sp>
    </p:spTree>
    <p:extLst>
      <p:ext uri="{BB962C8B-B14F-4D97-AF65-F5344CB8AC3E}">
        <p14:creationId xmlns:p14="http://schemas.microsoft.com/office/powerpoint/2010/main" val="5777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>
                <a:solidFill>
                  <a:srgbClr val="3333FF"/>
                </a:solidFill>
              </a:rPr>
              <a:t>No perdamos el tiempo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PY" dirty="0" smtClean="0"/>
              <a:t>No perdamos nuestro tiempo ni el de nuestros colaboradores planteando trabajos científicos no originales.</a:t>
            </a:r>
          </a:p>
          <a:p>
            <a:r>
              <a:rPr lang="es-PY" dirty="0" smtClean="0"/>
              <a:t>No conducen a buen camino.</a:t>
            </a:r>
          </a:p>
          <a:p>
            <a:r>
              <a:rPr lang="es-PY" dirty="0" smtClean="0"/>
              <a:t>No lo validan a uno como científico.</a:t>
            </a:r>
          </a:p>
          <a:p>
            <a:r>
              <a:rPr lang="es-PY" dirty="0" smtClean="0"/>
              <a:t>Si no hay ideas nuevas no es posible la practica de la ciencia. </a:t>
            </a:r>
          </a:p>
          <a:p>
            <a:r>
              <a:rPr lang="es-PY" dirty="0" smtClean="0"/>
              <a:t>Existe una separación entre quienes pueden encontrar cosas nuevas y quienes no. 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14566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b="1" dirty="0" smtClean="0">
                <a:solidFill>
                  <a:srgbClr val="3333FF"/>
                </a:solidFill>
              </a:rPr>
              <a:t>El verdadero científico y la anti ciencia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Y" dirty="0" smtClean="0"/>
              <a:t>Es quien puede descubrir.</a:t>
            </a:r>
          </a:p>
          <a:p>
            <a:r>
              <a:rPr lang="es-PY" dirty="0" smtClean="0"/>
              <a:t>No vale la pena perder el tiempo con la practica de la ciencia sino se posee o se aprende esta cualidad.</a:t>
            </a:r>
          </a:p>
          <a:p>
            <a:r>
              <a:rPr lang="es-PY" dirty="0" smtClean="0"/>
              <a:t>Ya no voy a decir que todos pueden ser científicos.</a:t>
            </a:r>
          </a:p>
          <a:p>
            <a:r>
              <a:rPr lang="es-PY" dirty="0" smtClean="0"/>
              <a:t>Esta concepción postmodernista igualitarista ha degradado el nivel de la ciencia moderna.</a:t>
            </a:r>
            <a:endParaRPr lang="es-PY" dirty="0"/>
          </a:p>
        </p:txBody>
      </p:sp>
      <p:pic>
        <p:nvPicPr>
          <p:cNvPr id="4098" name="Picture 2" descr="C:\Users\ANTONIO\Desktop\índi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368" y="134076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TONIO\Desktop\índ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17322"/>
            <a:ext cx="21812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NTONIO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8692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2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>
                <a:solidFill>
                  <a:srgbClr val="3333FF"/>
                </a:solidFill>
              </a:rPr>
              <a:t>Claridad, brevedad  y fluidez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Y" dirty="0" smtClean="0"/>
              <a:t>Estas son características no siempre presentes en los trabajos científicos.</a:t>
            </a:r>
          </a:p>
          <a:p>
            <a:r>
              <a:rPr lang="es-PY" dirty="0" smtClean="0"/>
              <a:t>No siempre el escrito largo y mas oscuro es el mas profundo.</a:t>
            </a:r>
          </a:p>
          <a:p>
            <a:r>
              <a:rPr lang="es-PY" dirty="0" smtClean="0"/>
              <a:t>Igual que en la literatura o la filosofía literaria.</a:t>
            </a:r>
          </a:p>
          <a:p>
            <a:r>
              <a:rPr lang="es-PY" dirty="0" smtClean="0"/>
              <a:t>Foucault no es mejor que Berlín o Steiner.</a:t>
            </a:r>
          </a:p>
          <a:p>
            <a:r>
              <a:rPr lang="es-PY" dirty="0" err="1" smtClean="0"/>
              <a:t>Derrida</a:t>
            </a:r>
            <a:r>
              <a:rPr lang="es-PY" dirty="0" smtClean="0"/>
              <a:t> no supera a Montaigne.</a:t>
            </a:r>
          </a:p>
        </p:txBody>
      </p:sp>
    </p:spTree>
    <p:extLst>
      <p:ext uri="{BB962C8B-B14F-4D97-AF65-F5344CB8AC3E}">
        <p14:creationId xmlns:p14="http://schemas.microsoft.com/office/powerpoint/2010/main" val="3997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>
                <a:solidFill>
                  <a:srgbClr val="3333FF"/>
                </a:solidFill>
              </a:rPr>
              <a:t>El jargón de cada disciplina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PY" dirty="0"/>
              <a:t>Los trabajos </a:t>
            </a:r>
            <a:r>
              <a:rPr lang="es-PY" dirty="0" smtClean="0"/>
              <a:t>científicos </a:t>
            </a:r>
            <a:r>
              <a:rPr lang="es-PY" dirty="0"/>
              <a:t>son </a:t>
            </a:r>
            <a:r>
              <a:rPr lang="es-PY" dirty="0" smtClean="0"/>
              <a:t>leídos </a:t>
            </a:r>
            <a:r>
              <a:rPr lang="es-PY" dirty="0"/>
              <a:t>por otros </a:t>
            </a:r>
            <a:r>
              <a:rPr lang="es-PY" dirty="0" smtClean="0"/>
              <a:t>científicos especialistas en la misma materia que quien se escribe el texto.</a:t>
            </a:r>
          </a:p>
          <a:p>
            <a:r>
              <a:rPr lang="es-PY" dirty="0" smtClean="0"/>
              <a:t>Cada disciplina tiene su jargón.</a:t>
            </a:r>
          </a:p>
          <a:p>
            <a:r>
              <a:rPr lang="es-PY" dirty="0" smtClean="0"/>
              <a:t>Si se puede evitar las palabras excesivamente técnicas esto es aceptable en un trabajo científico.</a:t>
            </a:r>
          </a:p>
          <a:p>
            <a:r>
              <a:rPr lang="es-PY" dirty="0" smtClean="0"/>
              <a:t>Pero no olvidar que la </a:t>
            </a:r>
            <a:r>
              <a:rPr lang="es-PY" dirty="0" err="1" smtClean="0"/>
              <a:t>mision</a:t>
            </a:r>
            <a:r>
              <a:rPr lang="es-PY" dirty="0" smtClean="0"/>
              <a:t>  de los autores científicos no es la divulgación científica.</a:t>
            </a:r>
          </a:p>
        </p:txBody>
      </p:sp>
    </p:spTree>
    <p:extLst>
      <p:ext uri="{BB962C8B-B14F-4D97-AF65-F5344CB8AC3E}">
        <p14:creationId xmlns:p14="http://schemas.microsoft.com/office/powerpoint/2010/main" val="31232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b="1" dirty="0" smtClean="0">
                <a:solidFill>
                  <a:srgbClr val="3333FF"/>
                </a:solidFill>
              </a:rPr>
              <a:t>La inevitabilidad del jargón disciplinar. 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Y" dirty="0"/>
              <a:t>El </a:t>
            </a:r>
            <a:r>
              <a:rPr lang="es-PY" i="1" dirty="0" smtClean="0"/>
              <a:t>jargón</a:t>
            </a:r>
            <a:r>
              <a:rPr lang="es-PY" dirty="0" smtClean="0"/>
              <a:t>, </a:t>
            </a:r>
            <a:r>
              <a:rPr lang="es-PY" i="1" dirty="0">
                <a:hlinkClick r:id="rId2" tooltip="Jerga"/>
              </a:rPr>
              <a:t>jerga</a:t>
            </a:r>
            <a:r>
              <a:rPr lang="es-PY" dirty="0"/>
              <a:t>, </a:t>
            </a:r>
            <a:r>
              <a:rPr lang="es-PY" i="1" dirty="0">
                <a:hlinkClick r:id="rId3" tooltip="Argot"/>
              </a:rPr>
              <a:t>argot</a:t>
            </a:r>
            <a:r>
              <a:rPr lang="es-PY" dirty="0"/>
              <a:t> o </a:t>
            </a:r>
            <a:r>
              <a:rPr lang="es-PY" i="1" dirty="0">
                <a:hlinkClick r:id="rId4" tooltip="Variedad lingüística"/>
              </a:rPr>
              <a:t>variedad lingüística</a:t>
            </a:r>
            <a:r>
              <a:rPr lang="es-PY" dirty="0"/>
              <a:t> (la palabra es un </a:t>
            </a:r>
            <a:r>
              <a:rPr lang="es-PY" dirty="0">
                <a:hlinkClick r:id="rId5" tooltip="Galicismo"/>
              </a:rPr>
              <a:t>galicismo</a:t>
            </a:r>
            <a:r>
              <a:rPr lang="es-PY" dirty="0"/>
              <a:t> empleado por «</a:t>
            </a:r>
            <a:r>
              <a:rPr lang="es-PY" b="1" dirty="0"/>
              <a:t>jerga</a:t>
            </a:r>
            <a:r>
              <a:rPr lang="es-PY" dirty="0"/>
              <a:t>») es el </a:t>
            </a:r>
            <a:r>
              <a:rPr lang="es-PY" dirty="0">
                <a:hlinkClick r:id="rId6" tooltip="Lenguaje"/>
              </a:rPr>
              <a:t>lenguaje</a:t>
            </a:r>
            <a:r>
              <a:rPr lang="es-PY" dirty="0"/>
              <a:t> específico utilizado por un grupo de </a:t>
            </a:r>
            <a:r>
              <a:rPr lang="es-PY" dirty="0" smtClean="0"/>
              <a:t>personas.</a:t>
            </a:r>
          </a:p>
          <a:p>
            <a:endParaRPr lang="es-PY" dirty="0" smtClean="0"/>
          </a:p>
          <a:p>
            <a:r>
              <a:rPr lang="es-PY" dirty="0" smtClean="0"/>
              <a:t> </a:t>
            </a:r>
            <a:r>
              <a:rPr lang="es-PY" dirty="0"/>
              <a:t>Q</a:t>
            </a:r>
            <a:r>
              <a:rPr lang="es-PY" dirty="0" smtClean="0"/>
              <a:t>ue </a:t>
            </a:r>
            <a:r>
              <a:rPr lang="es-PY" dirty="0"/>
              <a:t>comparten unas características comunes </a:t>
            </a:r>
            <a:r>
              <a:rPr lang="es-PY" dirty="0" smtClean="0"/>
              <a:t>de acuerdo a  </a:t>
            </a:r>
            <a:r>
              <a:rPr lang="es-PY" dirty="0"/>
              <a:t>su categoría social, profesión, procedencia, o aficiones</a:t>
            </a:r>
            <a:r>
              <a:rPr lang="es-PY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94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b="1" dirty="0" smtClean="0">
                <a:solidFill>
                  <a:srgbClr val="3333FF"/>
                </a:solidFill>
              </a:rPr>
              <a:t>Herman Hesse y el Juego de los Abalorios</a:t>
            </a:r>
            <a:r>
              <a:rPr lang="es-PY" b="1" dirty="0" smtClean="0">
                <a:solidFill>
                  <a:srgbClr val="0000CC"/>
                </a:solidFill>
              </a:rPr>
              <a:t>.</a:t>
            </a:r>
            <a:endParaRPr lang="es-PY" b="1" dirty="0">
              <a:solidFill>
                <a:srgbClr val="0000CC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Y" dirty="0"/>
              <a:t>Lean el juego de los abalorios de HH</a:t>
            </a:r>
            <a:r>
              <a:rPr lang="es-PY" dirty="0" smtClean="0"/>
              <a:t>.</a:t>
            </a:r>
          </a:p>
          <a:p>
            <a:r>
              <a:rPr lang="es-PY" dirty="0" smtClean="0"/>
              <a:t> </a:t>
            </a:r>
            <a:r>
              <a:rPr lang="es-PY" dirty="0"/>
              <a:t>Como en Castalia, un mundo aparte del desarrollo mental </a:t>
            </a:r>
            <a:r>
              <a:rPr lang="es-PY" dirty="0" smtClean="0"/>
              <a:t>académico. </a:t>
            </a:r>
          </a:p>
          <a:p>
            <a:r>
              <a:rPr lang="es-PY" dirty="0"/>
              <a:t>S</a:t>
            </a:r>
            <a:r>
              <a:rPr lang="es-PY" dirty="0" smtClean="0"/>
              <a:t>e </a:t>
            </a:r>
            <a:r>
              <a:rPr lang="es-PY" dirty="0"/>
              <a:t>inventan los términos para aislarse en esta Arcadia</a:t>
            </a:r>
            <a:r>
              <a:rPr lang="es-PY" dirty="0" smtClean="0"/>
              <a:t>.</a:t>
            </a:r>
          </a:p>
          <a:p>
            <a:r>
              <a:rPr lang="es-PY" dirty="0" smtClean="0"/>
              <a:t>Solo los maestros y sus alumnos entienden ese lenguaje que los protege del mundo.</a:t>
            </a:r>
            <a:endParaRPr lang="es-PY" dirty="0"/>
          </a:p>
          <a:p>
            <a:endParaRPr lang="es-PY" dirty="0"/>
          </a:p>
        </p:txBody>
      </p:sp>
      <p:pic>
        <p:nvPicPr>
          <p:cNvPr id="1026" name="Picture 2" descr="C:\Users\ANTONIO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63861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b="1" dirty="0" smtClean="0">
                <a:solidFill>
                  <a:srgbClr val="3333FF"/>
                </a:solidFill>
              </a:rPr>
              <a:t>A quien va dirigido el texto científico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Y" dirty="0" smtClean="0"/>
              <a:t>Lo que un científico pretende con el texto escrito es dirigirlo, pero </a:t>
            </a:r>
          </a:p>
          <a:p>
            <a:r>
              <a:rPr lang="es-PY" dirty="0" smtClean="0"/>
              <a:t>A los científicos de la misma disciplina que están trabajando en ese mismo tema.</a:t>
            </a:r>
          </a:p>
          <a:p>
            <a:r>
              <a:rPr lang="es-PY" dirty="0" smtClean="0"/>
              <a:t>A los científicos de la disciplina en general.</a:t>
            </a:r>
          </a:p>
          <a:p>
            <a:r>
              <a:rPr lang="es-PY" dirty="0" smtClean="0"/>
              <a:t>A los científicos de otras disciplinas algo relacionadas con la del autor.</a:t>
            </a:r>
          </a:p>
          <a:p>
            <a:r>
              <a:rPr lang="es-PY" dirty="0" smtClean="0"/>
              <a:t>A los científicos en general. </a:t>
            </a:r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5440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>
                <a:solidFill>
                  <a:srgbClr val="3333FF"/>
                </a:solidFill>
              </a:rPr>
              <a:t>Texto inteligible 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Y" dirty="0" smtClean="0"/>
              <a:t>La inteligibilidad del texto permitirá que un mayor numero de científicos  lo lean y comprendan.</a:t>
            </a:r>
          </a:p>
          <a:p>
            <a:r>
              <a:rPr lang="es-PY" dirty="0" smtClean="0"/>
              <a:t>Porque la idea reportada puede tener un interés inter disciplinario.</a:t>
            </a:r>
          </a:p>
          <a:p>
            <a:r>
              <a:rPr lang="es-PY" dirty="0" smtClean="0"/>
              <a:t>Que pudiera estimular otros estudios en otras áreas de investigación</a:t>
            </a:r>
          </a:p>
          <a:p>
            <a:r>
              <a:rPr lang="es-PY" dirty="0" smtClean="0"/>
              <a:t>El texto científico no esta dirigido al publico general. </a:t>
            </a:r>
            <a:endParaRPr lang="es-PY" dirty="0"/>
          </a:p>
        </p:txBody>
      </p:sp>
      <p:pic>
        <p:nvPicPr>
          <p:cNvPr id="2050" name="Picture 2" descr="C:\Users\ANTONIO\Desktop\41wFAYOaTxL._SX308_BO1,204,203,200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1484784"/>
            <a:ext cx="326636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r>
              <a:rPr lang="es-PY" dirty="0" smtClean="0"/>
              <a:t>Textos </a:t>
            </a:r>
            <a:r>
              <a:rPr lang="es-PY" dirty="0" err="1" smtClean="0"/>
              <a:t>inentilegibles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320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>
                <a:solidFill>
                  <a:srgbClr val="3333FF"/>
                </a:solidFill>
              </a:rPr>
              <a:t>Solamente para mentes especiales</a:t>
            </a:r>
            <a:endParaRPr lang="es-PY" b="1" dirty="0">
              <a:solidFill>
                <a:srgbClr val="3333FF"/>
              </a:solidFill>
            </a:endParaRPr>
          </a:p>
        </p:txBody>
      </p:sp>
      <p:pic>
        <p:nvPicPr>
          <p:cNvPr id="3074" name="Picture 2" descr="C:\Users\ANTONIO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319462" cy="516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TONIO\Desktop\garamtologi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0" y="1484784"/>
            <a:ext cx="3476787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1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PY" b="1" dirty="0">
                <a:solidFill>
                  <a:srgbClr val="3333FF"/>
                </a:solidFill>
              </a:rPr>
              <a:t/>
            </a:r>
            <a:br>
              <a:rPr lang="es-PY" b="1" dirty="0">
                <a:solidFill>
                  <a:srgbClr val="3333FF"/>
                </a:solidFill>
              </a:rPr>
            </a:br>
            <a:r>
              <a:rPr lang="es-PY" b="1" dirty="0">
                <a:solidFill>
                  <a:srgbClr val="3333FF"/>
                </a:solidFill>
              </a:rPr>
              <a:t>A</a:t>
            </a:r>
            <a:r>
              <a:rPr lang="es-PY" b="1" dirty="0" smtClean="0">
                <a:solidFill>
                  <a:srgbClr val="3333FF"/>
                </a:solidFill>
              </a:rPr>
              <a:t>lgunas características de la escritura </a:t>
            </a:r>
            <a:r>
              <a:rPr lang="es-PY" b="1" dirty="0" err="1" smtClean="0">
                <a:solidFill>
                  <a:srgbClr val="3333FF"/>
                </a:solidFill>
              </a:rPr>
              <a:t>cientifica</a:t>
            </a:r>
            <a:r>
              <a:rPr lang="es-PY" b="1" dirty="0" smtClean="0">
                <a:solidFill>
                  <a:srgbClr val="3333FF"/>
                </a:solidFill>
              </a:rPr>
              <a:t>.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386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>
                <a:solidFill>
                  <a:srgbClr val="3333FF"/>
                </a:solidFill>
              </a:rPr>
              <a:t>Oscuridad y rigor.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PY" dirty="0"/>
              <a:t>Una </a:t>
            </a:r>
            <a:r>
              <a:rPr lang="es-PY" dirty="0" smtClean="0"/>
              <a:t>técnica </a:t>
            </a:r>
            <a:r>
              <a:rPr lang="es-PY" dirty="0"/>
              <a:t>para soslayar este problema, sobre todo cuando hay </a:t>
            </a:r>
            <a:r>
              <a:rPr lang="es-PY" dirty="0" smtClean="0"/>
              <a:t>exceso de  números </a:t>
            </a:r>
            <a:r>
              <a:rPr lang="es-PY" dirty="0"/>
              <a:t>y reporte de </a:t>
            </a:r>
            <a:r>
              <a:rPr lang="es-PY" dirty="0" smtClean="0"/>
              <a:t>cálculos estadísticos sofisticados </a:t>
            </a:r>
            <a:r>
              <a:rPr lang="es-PY" dirty="0"/>
              <a:t>e incomprensibles muchas veces por el propio autor.</a:t>
            </a:r>
          </a:p>
          <a:p>
            <a:r>
              <a:rPr lang="es-PY" dirty="0"/>
              <a:t>Que </a:t>
            </a:r>
            <a:r>
              <a:rPr lang="es-PY" dirty="0" smtClean="0"/>
              <a:t>recurrió </a:t>
            </a:r>
            <a:r>
              <a:rPr lang="es-PY" dirty="0"/>
              <a:t>a otro </a:t>
            </a:r>
            <a:r>
              <a:rPr lang="es-PY" dirty="0" smtClean="0"/>
              <a:t>especialista </a:t>
            </a:r>
            <a:r>
              <a:rPr lang="es-PY" dirty="0"/>
              <a:t>en </a:t>
            </a:r>
            <a:r>
              <a:rPr lang="es-PY" dirty="0" smtClean="0"/>
              <a:t>estadísticas </a:t>
            </a:r>
            <a:r>
              <a:rPr lang="es-PY" dirty="0"/>
              <a:t>para ayudar en el trabajo.</a:t>
            </a:r>
          </a:p>
          <a:p>
            <a:r>
              <a:rPr lang="es-PY" dirty="0"/>
              <a:t>Es introducir al final del texto un </a:t>
            </a:r>
            <a:r>
              <a:rPr lang="es-PY" dirty="0" smtClean="0"/>
              <a:t>Apéndice o Anexo, </a:t>
            </a:r>
            <a:r>
              <a:rPr lang="es-PY" dirty="0"/>
              <a:t>donde </a:t>
            </a:r>
            <a:r>
              <a:rPr lang="es-PY" dirty="0" smtClean="0"/>
              <a:t>están </a:t>
            </a:r>
            <a:r>
              <a:rPr lang="es-PY" dirty="0"/>
              <a:t>todos estos datos. </a:t>
            </a:r>
          </a:p>
          <a:p>
            <a:r>
              <a:rPr lang="es-PY" dirty="0"/>
              <a:t>Liberando al texto de descripciones </a:t>
            </a:r>
            <a:r>
              <a:rPr lang="es-PY" dirty="0" smtClean="0"/>
              <a:t>inentendibles </a:t>
            </a:r>
            <a:r>
              <a:rPr lang="es-PY" dirty="0"/>
              <a:t>para la </a:t>
            </a:r>
            <a:r>
              <a:rPr lang="es-PY" dirty="0" smtClean="0"/>
              <a:t>mayoría.</a:t>
            </a:r>
            <a:endParaRPr lang="es-PY" dirty="0"/>
          </a:p>
          <a:p>
            <a:r>
              <a:rPr lang="es-PY" dirty="0"/>
              <a:t>Y manteniendo el rigor </a:t>
            </a:r>
            <a:r>
              <a:rPr lang="es-PY" dirty="0" smtClean="0"/>
              <a:t>metodológico al </a:t>
            </a:r>
            <a:r>
              <a:rPr lang="es-PY" dirty="0"/>
              <a:t>reportar </a:t>
            </a:r>
            <a:r>
              <a:rPr lang="es-PY" dirty="0" smtClean="0"/>
              <a:t>el detalle y la complejidad de  </a:t>
            </a:r>
            <a:r>
              <a:rPr lang="es-PY" dirty="0"/>
              <a:t>lo que se </a:t>
            </a:r>
            <a:r>
              <a:rPr lang="es-PY" dirty="0" smtClean="0"/>
              <a:t>hizo,  numéricamente. </a:t>
            </a:r>
            <a:endParaRPr lang="es-PY" dirty="0"/>
          </a:p>
          <a:p>
            <a:endParaRPr lang="es-PY" dirty="0"/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8677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>
                <a:solidFill>
                  <a:srgbClr val="3333FF"/>
                </a:solidFill>
              </a:rPr>
              <a:t>Simplicidad y modestia en Popper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my view, aiming at simplicity and lucidity is a moral duty of all intellectuals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/>
              <a:t>of clarity is a sin, and pretentiousness is a crime. </a:t>
            </a:r>
            <a:br>
              <a:rPr lang="en-US" dirty="0"/>
            </a:br>
            <a:endParaRPr lang="en-US" dirty="0"/>
          </a:p>
          <a:p>
            <a:endParaRPr lang="es-PY" dirty="0"/>
          </a:p>
        </p:txBody>
      </p:sp>
      <p:pic>
        <p:nvPicPr>
          <p:cNvPr id="5122" name="Picture 2" descr="C:\Users\ANTONIO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151932" cy="498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1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>
                <a:solidFill>
                  <a:srgbClr val="3333FF"/>
                </a:solidFill>
              </a:rPr>
              <a:t>El científico no es un divulgador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PY" dirty="0" smtClean="0"/>
          </a:p>
          <a:p>
            <a:r>
              <a:rPr lang="es-PY" dirty="0" smtClean="0"/>
              <a:t>La divulgación científica es una disciplina digna </a:t>
            </a:r>
            <a:r>
              <a:rPr lang="es-PY" dirty="0"/>
              <a:t>e</a:t>
            </a:r>
            <a:r>
              <a:rPr lang="es-PY" dirty="0" smtClean="0"/>
              <a:t> importante para las sociedades modernas.</a:t>
            </a:r>
          </a:p>
          <a:p>
            <a:r>
              <a:rPr lang="es-PY" dirty="0" smtClean="0"/>
              <a:t>Para insertar a los países en el nuevo mundo de la cultura científica y tecnológica. </a:t>
            </a:r>
          </a:p>
          <a:p>
            <a:r>
              <a:rPr lang="es-PY" dirty="0" smtClean="0"/>
              <a:t>Pero básicamente un científico común no es un divulgador. </a:t>
            </a:r>
          </a:p>
          <a:p>
            <a:r>
              <a:rPr lang="es-PY" dirty="0" smtClean="0"/>
              <a:t>Sacrifican su ciencia</a:t>
            </a:r>
          </a:p>
          <a:p>
            <a:endParaRPr lang="es-PY" dirty="0"/>
          </a:p>
        </p:txBody>
      </p:sp>
      <p:pic>
        <p:nvPicPr>
          <p:cNvPr id="6147" name="Picture 3" descr="C:\Users\ANTONIO\Desktop\índi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4115414" cy="351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9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>
                <a:solidFill>
                  <a:srgbClr val="3333FF"/>
                </a:solidFill>
              </a:rPr>
              <a:t>El </a:t>
            </a:r>
            <a:r>
              <a:rPr lang="es-PY" b="1" dirty="0" err="1" smtClean="0">
                <a:solidFill>
                  <a:srgbClr val="3333FF"/>
                </a:solidFill>
              </a:rPr>
              <a:t>Dr</a:t>
            </a:r>
            <a:r>
              <a:rPr lang="es-PY" b="1" dirty="0" smtClean="0">
                <a:solidFill>
                  <a:srgbClr val="3333FF"/>
                </a:solidFill>
              </a:rPr>
              <a:t> Bunge es una excepción</a:t>
            </a:r>
            <a:r>
              <a:rPr lang="es-PY" dirty="0" smtClean="0">
                <a:solidFill>
                  <a:srgbClr val="3333FF"/>
                </a:solidFill>
              </a:rPr>
              <a:t>. </a:t>
            </a:r>
            <a:endParaRPr lang="es-PY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PY" dirty="0" smtClean="0"/>
              <a:t>Su obsesión por divulgar la ciencia difícil no le resto excelencia científica.</a:t>
            </a:r>
          </a:p>
          <a:p>
            <a:endParaRPr lang="es-PY" dirty="0" smtClean="0"/>
          </a:p>
          <a:p>
            <a:r>
              <a:rPr lang="es-PY" dirty="0" smtClean="0"/>
              <a:t>Ni productividad.  </a:t>
            </a:r>
            <a:endParaRPr lang="es-PY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367756"/>
            <a:ext cx="32385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3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b="1" dirty="0" smtClean="0">
                <a:solidFill>
                  <a:srgbClr val="3333FF"/>
                </a:solidFill>
              </a:rPr>
              <a:t>Los oscuros anaqueles o cementerio de  ideas. 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Y" dirty="0" smtClean="0"/>
              <a:t>Muchísimos escritos científicos  quedan en los oscuros anaqueles de las instituciones académicas.</a:t>
            </a:r>
          </a:p>
          <a:p>
            <a:pPr marL="0" indent="0">
              <a:buNone/>
            </a:pPr>
            <a:endParaRPr lang="es-PY" dirty="0" smtClean="0"/>
          </a:p>
          <a:p>
            <a:r>
              <a:rPr lang="es-PY" dirty="0"/>
              <a:t>R</a:t>
            </a:r>
            <a:r>
              <a:rPr lang="es-PY" dirty="0" smtClean="0"/>
              <a:t>aras veces o  nunca emergen de estos recintos aislados, cuyos autores estaban concentrados en la  búsqueda de las verdades   naturales.</a:t>
            </a:r>
          </a:p>
        </p:txBody>
      </p:sp>
      <p:pic>
        <p:nvPicPr>
          <p:cNvPr id="2050" name="Picture 2" descr="C:\Users\ANTONIO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427" y="2852936"/>
            <a:ext cx="469657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6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>
                <a:solidFill>
                  <a:srgbClr val="3333FF"/>
                </a:solidFill>
              </a:rPr>
              <a:t>Ciencia en el limbo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PY" dirty="0"/>
              <a:t>Habrá personas, científicos o laicos que se dediquen a resucitar  innumerables estudios de valor</a:t>
            </a:r>
            <a:r>
              <a:rPr lang="es-PY" dirty="0" smtClean="0"/>
              <a:t>.</a:t>
            </a:r>
          </a:p>
          <a:p>
            <a:endParaRPr lang="es-PY" dirty="0"/>
          </a:p>
          <a:p>
            <a:r>
              <a:rPr lang="es-PY" dirty="0"/>
              <a:t>Que por cuestiones sociales o externas están enterrados en el olvido. </a:t>
            </a:r>
          </a:p>
          <a:p>
            <a:endParaRPr lang="es-PY" dirty="0"/>
          </a:p>
        </p:txBody>
      </p:sp>
      <p:pic>
        <p:nvPicPr>
          <p:cNvPr id="3074" name="Picture 2" descr="C:\Users\ANTONIO\Desktop\índi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631" y="2276872"/>
            <a:ext cx="4620369" cy="349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84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>
                <a:solidFill>
                  <a:srgbClr val="3333FF"/>
                </a:solidFill>
              </a:rPr>
              <a:t>Critica de Vargas Llosa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PY" dirty="0" smtClean="0"/>
              <a:t>Critica a los científicos recluidos en sus monasterios o su torre de marfil.</a:t>
            </a:r>
          </a:p>
          <a:p>
            <a:r>
              <a:rPr lang="es-PY" dirty="0" smtClean="0"/>
              <a:t>Pero existe cierta tensión entre la necesidades de divulgar y el   aislamiento necesario para crear. </a:t>
            </a:r>
          </a:p>
          <a:p>
            <a:endParaRPr lang="es-PY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PY" dirty="0" smtClean="0"/>
              <a:t>Su libro</a:t>
            </a:r>
            <a:endParaRPr lang="es-PY" dirty="0"/>
          </a:p>
        </p:txBody>
      </p:sp>
      <p:pic>
        <p:nvPicPr>
          <p:cNvPr id="4098" name="Picture 2" descr="C:\Users\ANTONIO\Desktop\51WrxVxPV7L._SX315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01942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4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b="1" dirty="0" smtClean="0">
                <a:solidFill>
                  <a:srgbClr val="3333FF"/>
                </a:solidFill>
              </a:rPr>
              <a:t>Cierto aislamiento es necesario. La malhadada Torre de Marfil. 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PY" dirty="0"/>
              <a:t>Pero existe una necesidad de aislamiento para la </a:t>
            </a:r>
            <a:r>
              <a:rPr lang="es-PY" dirty="0" smtClean="0"/>
              <a:t>actividad  </a:t>
            </a:r>
            <a:r>
              <a:rPr lang="es-PY" dirty="0"/>
              <a:t>creativa </a:t>
            </a:r>
            <a:r>
              <a:rPr lang="es-PY" dirty="0" smtClean="0"/>
              <a:t>científica.</a:t>
            </a:r>
            <a:endParaRPr lang="es-PY" dirty="0"/>
          </a:p>
          <a:p>
            <a:r>
              <a:rPr lang="es-PY" dirty="0"/>
              <a:t>Los </a:t>
            </a:r>
            <a:r>
              <a:rPr lang="es-PY" dirty="0" smtClean="0"/>
              <a:t>laboratorios </a:t>
            </a:r>
            <a:r>
              <a:rPr lang="es-PY" dirty="0"/>
              <a:t>son recintos cerrados</a:t>
            </a:r>
          </a:p>
          <a:p>
            <a:r>
              <a:rPr lang="es-PY" dirty="0"/>
              <a:t>L</a:t>
            </a:r>
            <a:r>
              <a:rPr lang="es-PY" dirty="0" smtClean="0"/>
              <a:t>a </a:t>
            </a:r>
            <a:r>
              <a:rPr lang="es-PY" dirty="0"/>
              <a:t>escritura científica </a:t>
            </a:r>
            <a:r>
              <a:rPr lang="es-PY" dirty="0" smtClean="0"/>
              <a:t>requiere de un silencio.</a:t>
            </a:r>
            <a:endParaRPr lang="es-PY" dirty="0"/>
          </a:p>
        </p:txBody>
      </p:sp>
      <p:pic>
        <p:nvPicPr>
          <p:cNvPr id="5122" name="Picture 2" descr="C:\Users\ANTONIO\Desktop\índi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355976" cy="346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9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b="1" dirty="0" smtClean="0">
                <a:solidFill>
                  <a:srgbClr val="3333FF"/>
                </a:solidFill>
              </a:rPr>
              <a:t>Dificultan a la actividad de la escritura científica y es común en PY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PY" dirty="0" smtClean="0"/>
              <a:t>La dispersión en múltiples actividades.</a:t>
            </a:r>
          </a:p>
          <a:p>
            <a:r>
              <a:rPr lang="es-PY" dirty="0" smtClean="0"/>
              <a:t>Los ambientes académicos inadecuados.</a:t>
            </a:r>
          </a:p>
          <a:p>
            <a:r>
              <a:rPr lang="es-PY" dirty="0" smtClean="0"/>
              <a:t>La insalubridad de las instituciones. </a:t>
            </a:r>
          </a:p>
          <a:p>
            <a:r>
              <a:rPr lang="es-PY" dirty="0" smtClean="0"/>
              <a:t>El ruido.</a:t>
            </a:r>
          </a:p>
          <a:p>
            <a:r>
              <a:rPr lang="es-PY" dirty="0" smtClean="0"/>
              <a:t>Las actividades para científicas.</a:t>
            </a:r>
            <a:endParaRPr lang="es-PY" dirty="0"/>
          </a:p>
        </p:txBody>
      </p:sp>
      <p:pic>
        <p:nvPicPr>
          <p:cNvPr id="6146" name="Picture 2" descr="C:\Users\ANTONIO\Desktop\image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383086" cy="33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7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b="1" dirty="0" smtClean="0">
                <a:solidFill>
                  <a:srgbClr val="3333FF"/>
                </a:solidFill>
              </a:rPr>
              <a:t>Ladrones del tiempo de los </a:t>
            </a:r>
            <a:r>
              <a:rPr lang="es-PY" b="1" dirty="0" err="1" smtClean="0">
                <a:solidFill>
                  <a:srgbClr val="3333FF"/>
                </a:solidFill>
              </a:rPr>
              <a:t>cientificos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PY" dirty="0" smtClean="0"/>
              <a:t>La docencia prescriptiva. </a:t>
            </a:r>
          </a:p>
          <a:p>
            <a:r>
              <a:rPr lang="es-PY" dirty="0" smtClean="0"/>
              <a:t>La gestión administrativa.</a:t>
            </a:r>
          </a:p>
          <a:p>
            <a:r>
              <a:rPr lang="es-PY" dirty="0" smtClean="0"/>
              <a:t>Las reuniones múltiples e interminables.</a:t>
            </a:r>
          </a:p>
          <a:p>
            <a:r>
              <a:rPr lang="es-PY" dirty="0" smtClean="0"/>
              <a:t>Las múltiples sociedades o grupos de pertenencia.</a:t>
            </a:r>
          </a:p>
          <a:p>
            <a:endParaRPr lang="es-PY" dirty="0"/>
          </a:p>
        </p:txBody>
      </p:sp>
      <p:pic>
        <p:nvPicPr>
          <p:cNvPr id="7170" name="Picture 2" descr="C:\Users\ANTONIO\Desktop\índi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18" y="2564904"/>
            <a:ext cx="4427984" cy="307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8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>
                <a:solidFill>
                  <a:srgbClr val="3333FF"/>
                </a:solidFill>
              </a:rPr>
              <a:t>Una historia científica debe tener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PY" dirty="0" smtClean="0"/>
              <a:t>Originalidad, Imaginación</a:t>
            </a:r>
          </a:p>
          <a:p>
            <a:r>
              <a:rPr lang="es-PY" dirty="0" smtClean="0"/>
              <a:t>Claridad</a:t>
            </a:r>
          </a:p>
          <a:p>
            <a:r>
              <a:rPr lang="es-PY" dirty="0" smtClean="0"/>
              <a:t>Fluidez</a:t>
            </a:r>
          </a:p>
          <a:p>
            <a:r>
              <a:rPr lang="es-PY" dirty="0" smtClean="0"/>
              <a:t>Coherencia o </a:t>
            </a:r>
          </a:p>
          <a:p>
            <a:r>
              <a:rPr lang="es-PY" dirty="0" smtClean="0"/>
              <a:t>Concatenación lógico matemática</a:t>
            </a:r>
          </a:p>
          <a:p>
            <a:r>
              <a:rPr lang="es-PY" dirty="0" smtClean="0"/>
              <a:t>Profundidad</a:t>
            </a:r>
          </a:p>
          <a:p>
            <a:r>
              <a:rPr lang="es-PY" dirty="0" smtClean="0"/>
              <a:t>Belleza</a:t>
            </a:r>
          </a:p>
          <a:p>
            <a:endParaRPr lang="es-PY" dirty="0"/>
          </a:p>
        </p:txBody>
      </p:sp>
      <p:pic>
        <p:nvPicPr>
          <p:cNvPr id="2050" name="Picture 2" descr="C:\Users\ANTONIO\Desktop\INFINITO-710x3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8118" y="2442764"/>
            <a:ext cx="55163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sz="4000" b="1" dirty="0" smtClean="0">
                <a:solidFill>
                  <a:srgbClr val="3333FF"/>
                </a:solidFill>
              </a:rPr>
              <a:t> </a:t>
            </a:r>
            <a:r>
              <a:rPr lang="es-PY" sz="3600" b="1" dirty="0" smtClean="0">
                <a:solidFill>
                  <a:srgbClr val="3333FF"/>
                </a:solidFill>
              </a:rPr>
              <a:t>Originalidad de la escritura y su dependencia. </a:t>
            </a:r>
            <a:endParaRPr lang="es-PY" sz="3600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PY" dirty="0"/>
              <a:t>Una idea inspira otras ideas. Un método nuevo avanza viejas ideas.</a:t>
            </a:r>
          </a:p>
          <a:p>
            <a:r>
              <a:rPr lang="es-PY" dirty="0"/>
              <a:t>Las ideas persisten.</a:t>
            </a:r>
          </a:p>
          <a:p>
            <a:r>
              <a:rPr lang="es-PY" dirty="0"/>
              <a:t>Ideas mas pequeñas se deprenden de las mas grandes. </a:t>
            </a:r>
          </a:p>
          <a:p>
            <a:r>
              <a:rPr lang="es-PY" b="1" dirty="0">
                <a:solidFill>
                  <a:srgbClr val="3333FF"/>
                </a:solidFill>
              </a:rPr>
              <a:t>Existe un continuum en el conocimiento </a:t>
            </a:r>
          </a:p>
          <a:p>
            <a:r>
              <a:rPr lang="es-PY" dirty="0"/>
              <a:t>No siempre se dan las revoluciones de Kuhn. </a:t>
            </a:r>
          </a:p>
          <a:p>
            <a:endParaRPr lang="es-PY" dirty="0"/>
          </a:p>
          <a:p>
            <a:endParaRPr lang="es-PY" dirty="0"/>
          </a:p>
        </p:txBody>
      </p:sp>
      <p:pic>
        <p:nvPicPr>
          <p:cNvPr id="1026" name="Picture 2" descr="C:\Users\ANTONIO\Desktop\índi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40" y="2420887"/>
            <a:ext cx="2023852" cy="302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TONIO\Desktop\220px-Thomas-kuhn-portra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2455540" cy="302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4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3333FF"/>
                </a:solidFill>
              </a:rPr>
              <a:t>Una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historia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inspirada</a:t>
            </a:r>
            <a:r>
              <a:rPr lang="en-US" b="1" dirty="0" smtClean="0">
                <a:solidFill>
                  <a:srgbClr val="3333FF"/>
                </a:solidFill>
              </a:rPr>
              <a:t> en </a:t>
            </a:r>
            <a:r>
              <a:rPr lang="en-US" b="1" dirty="0" err="1" smtClean="0">
                <a:solidFill>
                  <a:srgbClr val="3333FF"/>
                </a:solidFill>
              </a:rPr>
              <a:t>otras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historias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PY" dirty="0"/>
              <a:t>T</a:t>
            </a:r>
            <a:r>
              <a:rPr lang="es-PY" dirty="0" smtClean="0"/>
              <a:t>otal originalidad no es siempre posible.</a:t>
            </a:r>
          </a:p>
          <a:p>
            <a:r>
              <a:rPr lang="es-PY" dirty="0"/>
              <a:t>L</a:t>
            </a:r>
            <a:r>
              <a:rPr lang="es-PY" dirty="0" smtClean="0"/>
              <a:t>a verdadera historia que antecede nuestro pensamiento  siempre esta presente.</a:t>
            </a:r>
          </a:p>
          <a:p>
            <a:r>
              <a:rPr lang="es-PY" dirty="0" smtClean="0"/>
              <a:t>No se construyen ideas científicas de la nada.</a:t>
            </a:r>
          </a:p>
          <a:p>
            <a:r>
              <a:rPr lang="es-PY" dirty="0" smtClean="0"/>
              <a:t>Hay un conocimiento preexistente.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s-PY" dirty="0" smtClean="0"/>
          </a:p>
        </p:txBody>
      </p:sp>
      <p:pic>
        <p:nvPicPr>
          <p:cNvPr id="2050" name="Picture 2" descr="C:\Users\ANTONIO\Desktop\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62" y="2420888"/>
            <a:ext cx="4559300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3074" name="Picture 2" descr="C:\Users\ANTONIO\Desktop\PHOTOS\Samsung Pictures\Pictures\20131116_145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00458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4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3333FF"/>
                </a:solidFill>
              </a:rPr>
              <a:t>Contar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una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historia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Y" dirty="0" smtClean="0"/>
              <a:t>El reporte científico es una  comunicación, una transmisión</a:t>
            </a:r>
            <a:r>
              <a:rPr lang="es-PY" dirty="0"/>
              <a:t> </a:t>
            </a:r>
            <a:r>
              <a:rPr lang="es-PY" dirty="0" smtClean="0"/>
              <a:t>de algo </a:t>
            </a:r>
            <a:r>
              <a:rPr lang="es-PY" dirty="0" smtClean="0">
                <a:solidFill>
                  <a:srgbClr val="3333FF"/>
                </a:solidFill>
              </a:rPr>
              <a:t>primero pensado </a:t>
            </a:r>
            <a:r>
              <a:rPr lang="es-PY" dirty="0" smtClean="0"/>
              <a:t>y luego escrito. </a:t>
            </a:r>
          </a:p>
          <a:p>
            <a:r>
              <a:rPr lang="es-PY" dirty="0" smtClean="0"/>
              <a:t>Es como contar una historia real.</a:t>
            </a:r>
          </a:p>
          <a:p>
            <a:r>
              <a:rPr lang="es-PY" dirty="0" smtClean="0"/>
              <a:t>Aunque se origine en </a:t>
            </a:r>
            <a:r>
              <a:rPr lang="es-PY" dirty="0" smtClean="0">
                <a:solidFill>
                  <a:srgbClr val="3333FF"/>
                </a:solidFill>
              </a:rPr>
              <a:t>conjeturas o ideas muy arriesgadas.</a:t>
            </a:r>
          </a:p>
          <a:p>
            <a:r>
              <a:rPr lang="es-PY" dirty="0" smtClean="0"/>
              <a:t>Difíciles  de sustentar sin una demostración.</a:t>
            </a:r>
          </a:p>
          <a:p>
            <a:endParaRPr lang="es-PY" dirty="0" smtClean="0"/>
          </a:p>
          <a:p>
            <a:endParaRPr lang="es-PY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It </a:t>
            </a:r>
            <a:r>
              <a:rPr lang="en-US" b="1" dirty="0">
                <a:solidFill>
                  <a:srgbClr val="3333FF"/>
                </a:solidFill>
              </a:rPr>
              <a:t>is his intuition, his mystical insight into the nature of things, rather than his reasoning which makes a great scientist. </a:t>
            </a:r>
            <a:endParaRPr lang="es-PY" b="1" dirty="0">
              <a:solidFill>
                <a:srgbClr val="3333FF"/>
              </a:solidFill>
            </a:endParaRPr>
          </a:p>
        </p:txBody>
      </p:sp>
      <p:pic>
        <p:nvPicPr>
          <p:cNvPr id="4098" name="Picture 2" descr="C:\Users\ANTONIO\Desktop\200px-Karl_Pop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18954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>
                <a:solidFill>
                  <a:srgbClr val="3333FF"/>
                </a:solidFill>
              </a:rPr>
              <a:t>Pero la narración no es literaria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PY" dirty="0" smtClean="0"/>
              <a:t>En los cuentos la fluidez del escrito esta determinada por  una inter relación  estética de hechos.</a:t>
            </a:r>
          </a:p>
          <a:p>
            <a:endParaRPr lang="es-PY" dirty="0" smtClean="0"/>
          </a:p>
          <a:p>
            <a:r>
              <a:rPr lang="es-PY" dirty="0"/>
              <a:t>E</a:t>
            </a:r>
            <a:r>
              <a:rPr lang="es-PY" dirty="0" smtClean="0"/>
              <a:t>l escrito científico</a:t>
            </a:r>
            <a:r>
              <a:rPr lang="es-PY" dirty="0"/>
              <a:t> </a:t>
            </a:r>
            <a:r>
              <a:rPr lang="es-PY" dirty="0" smtClean="0"/>
              <a:t> pretende una correlación causal de las ideas y los hechos.</a:t>
            </a:r>
          </a:p>
          <a:p>
            <a:endParaRPr lang="es-PY" dirty="0" smtClean="0"/>
          </a:p>
          <a:p>
            <a:r>
              <a:rPr lang="es-PY" dirty="0"/>
              <a:t>E</a:t>
            </a:r>
            <a:r>
              <a:rPr lang="es-PY" dirty="0" smtClean="0"/>
              <a:t>l cuento  se inicia con una gran frase y  culmina con un final inesperado.</a:t>
            </a:r>
          </a:p>
          <a:p>
            <a:endParaRPr lang="es-PY" dirty="0" smtClean="0"/>
          </a:p>
          <a:p>
            <a:r>
              <a:rPr lang="es-PY" dirty="0" smtClean="0"/>
              <a:t>Pero el escrito científico se inicia con una sorpresa!</a:t>
            </a:r>
            <a:endParaRPr lang="es-PY" dirty="0"/>
          </a:p>
        </p:txBody>
      </p:sp>
      <p:pic>
        <p:nvPicPr>
          <p:cNvPr id="8195" name="Picture 3" descr="C:\Users\ANTONIO\Desktop\el-hombre-de-la-esquina-rosada-7-7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56490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PY" b="1" dirty="0" smtClean="0"/>
              <a:t>El hombre de la esquina rosada. </a:t>
            </a:r>
            <a:endParaRPr lang="es-PY" b="1" dirty="0"/>
          </a:p>
        </p:txBody>
      </p:sp>
    </p:spTree>
    <p:extLst>
      <p:ext uri="{BB962C8B-B14F-4D97-AF65-F5344CB8AC3E}">
        <p14:creationId xmlns:p14="http://schemas.microsoft.com/office/powerpoint/2010/main" val="124971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>
                <a:solidFill>
                  <a:srgbClr val="3333FF"/>
                </a:solidFill>
              </a:rPr>
              <a:t>Ya se sabe la verdad?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dirty="0"/>
              <a:t>E</a:t>
            </a:r>
            <a:r>
              <a:rPr lang="es-PY" dirty="0" smtClean="0"/>
              <a:t>n el escrito científico de entrada se conoce la supuesta y propuesta verdad.</a:t>
            </a:r>
          </a:p>
          <a:p>
            <a:r>
              <a:rPr lang="es-PY" dirty="0" smtClean="0"/>
              <a:t>Que esta dada por la hipótesis planteada al inicio del proceso, en la introducción.</a:t>
            </a:r>
          </a:p>
          <a:p>
            <a:r>
              <a:rPr lang="es-PY" dirty="0" smtClean="0"/>
              <a:t>Luego de la revisión histórica.</a:t>
            </a:r>
          </a:p>
          <a:p>
            <a:r>
              <a:rPr lang="es-PY" dirty="0" smtClean="0"/>
              <a:t>Es el componente que revela la originalidad del escrito.</a:t>
            </a:r>
          </a:p>
          <a:p>
            <a:r>
              <a:rPr lang="es-PY" dirty="0" smtClean="0"/>
              <a:t>El desarrollo del cuento es a posteriori. 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1073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Y" b="1" dirty="0" smtClean="0">
                <a:solidFill>
                  <a:srgbClr val="3333FF"/>
                </a:solidFill>
              </a:rPr>
              <a:t>No es que ya se conozca  la verdad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PY" dirty="0" smtClean="0"/>
              <a:t>No, no se sabe necesariamente la verdad al inicio de la historia.</a:t>
            </a:r>
          </a:p>
          <a:p>
            <a:r>
              <a:rPr lang="es-PY" dirty="0" smtClean="0"/>
              <a:t>Pero se pretende que así sea.</a:t>
            </a:r>
          </a:p>
          <a:p>
            <a:r>
              <a:rPr lang="es-PY" dirty="0" smtClean="0"/>
              <a:t>Mediante la postulación de una hipótesis.</a:t>
            </a:r>
          </a:p>
          <a:p>
            <a:r>
              <a:rPr lang="es-PY" dirty="0" smtClean="0"/>
              <a:t>Cuya  posibilidad de certidumbre esta dada por su estabilidad, como las especies.</a:t>
            </a:r>
          </a:p>
          <a:p>
            <a:endParaRPr lang="es-PY" dirty="0"/>
          </a:p>
        </p:txBody>
      </p:sp>
      <p:pic>
        <p:nvPicPr>
          <p:cNvPr id="1026" name="Picture 2" descr="C:\Users\ANTONIO\Desktop\46ba388d0ba44ae95014412eaeccc7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26160"/>
            <a:ext cx="4038600" cy="22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5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b="1" dirty="0" smtClean="0">
                <a:solidFill>
                  <a:srgbClr val="3333FF"/>
                </a:solidFill>
              </a:rPr>
              <a:t>Las hipótesis mas aptas sobreviven. 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PY" dirty="0" smtClean="0"/>
              <a:t>La Verdad es provisoria </a:t>
            </a:r>
            <a:r>
              <a:rPr lang="es-PY" dirty="0"/>
              <a:t>mientras sobreviva por ser mas apta en la lucha  darwiniana</a:t>
            </a:r>
          </a:p>
          <a:p>
            <a:r>
              <a:rPr lang="es-PY" dirty="0"/>
              <a:t>Es decir con  capacidad de ser sometida a una critica científica.</a:t>
            </a:r>
          </a:p>
          <a:p>
            <a:r>
              <a:rPr lang="es-PY" dirty="0"/>
              <a:t>Que tiene sus </a:t>
            </a:r>
            <a:r>
              <a:rPr lang="es-PY" dirty="0" err="1" smtClean="0"/>
              <a:t>metodos</a:t>
            </a:r>
            <a:r>
              <a:rPr lang="es-PY" dirty="0" smtClean="0"/>
              <a:t>.   </a:t>
            </a:r>
            <a:r>
              <a:rPr lang="es-PY" dirty="0"/>
              <a:t>N</a:t>
            </a:r>
            <a:r>
              <a:rPr lang="es-PY" dirty="0" smtClean="0"/>
              <a:t>o </a:t>
            </a:r>
            <a:r>
              <a:rPr lang="es-PY" dirty="0"/>
              <a:t>es hoy el tema,  que me gustaría discutirlo alguna vez con </a:t>
            </a:r>
            <a:r>
              <a:rPr lang="es-PY" dirty="0" err="1"/>
              <a:t>Uds</a:t>
            </a:r>
            <a:endParaRPr lang="es-PY" dirty="0"/>
          </a:p>
        </p:txBody>
      </p:sp>
      <p:pic>
        <p:nvPicPr>
          <p:cNvPr id="2050" name="Picture 2" descr="C:\Users\ANTONIO\Desktop\stock-vector-portrait-of-charles-darwin-and-evolution-of-man-hand-drawn-sketch-style-vector-illustration-562384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516236" cy="519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5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3333FF"/>
                </a:solidFill>
              </a:rPr>
              <a:t>Originalidad</a:t>
            </a:r>
            <a:endParaRPr lang="es-PY" b="1" dirty="0">
              <a:solidFill>
                <a:srgbClr val="3333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Y" sz="3600" dirty="0" smtClean="0"/>
              <a:t>Pero esta historia del texto científico, además de su realismo, debe ser nueva.</a:t>
            </a:r>
          </a:p>
          <a:p>
            <a:r>
              <a:rPr lang="es-PY" sz="3600" dirty="0" smtClean="0"/>
              <a:t>Porque no existe ciencia sin originalidad.</a:t>
            </a:r>
          </a:p>
          <a:p>
            <a:r>
              <a:rPr lang="es-PY" sz="3600" dirty="0" smtClean="0"/>
              <a:t>La repetición no es una de sus características.</a:t>
            </a:r>
          </a:p>
          <a:p>
            <a:r>
              <a:rPr lang="es-PY" sz="3600" dirty="0" smtClean="0"/>
              <a:t>El repetir aleja </a:t>
            </a:r>
            <a:r>
              <a:rPr lang="es-PY" sz="3600" dirty="0"/>
              <a:t>l</a:t>
            </a:r>
            <a:r>
              <a:rPr lang="es-PY" sz="3600" dirty="0" smtClean="0"/>
              <a:t>a actividad de la investigación  científica.</a:t>
            </a:r>
          </a:p>
        </p:txBody>
      </p:sp>
    </p:spTree>
    <p:extLst>
      <p:ext uri="{BB962C8B-B14F-4D97-AF65-F5344CB8AC3E}">
        <p14:creationId xmlns:p14="http://schemas.microsoft.com/office/powerpoint/2010/main" val="7809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</TotalTime>
  <Words>1387</Words>
  <Application>Microsoft Office PowerPoint</Application>
  <PresentationFormat>Presentación en pantalla (4:3)</PresentationFormat>
  <Paragraphs>157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La escritura científica.</vt:lpstr>
      <vt:lpstr> Algunas características de la escritura cientifica.</vt:lpstr>
      <vt:lpstr>Una historia científica debe tener</vt:lpstr>
      <vt:lpstr>Contar una historia</vt:lpstr>
      <vt:lpstr>Pero la narración no es literaria</vt:lpstr>
      <vt:lpstr>Ya se sabe la verdad?</vt:lpstr>
      <vt:lpstr>No es que ya se conozca  la verdad</vt:lpstr>
      <vt:lpstr>Las hipótesis mas aptas sobreviven. </vt:lpstr>
      <vt:lpstr>Originalidad</vt:lpstr>
      <vt:lpstr>Lo que esta oculto o no tiene explicación</vt:lpstr>
      <vt:lpstr>No perdamos el tiempo</vt:lpstr>
      <vt:lpstr>El verdadero científico y la anti ciencia</vt:lpstr>
      <vt:lpstr>Claridad, brevedad  y fluidez</vt:lpstr>
      <vt:lpstr>El jargón de cada disciplina</vt:lpstr>
      <vt:lpstr>La inevitabilidad del jargón disciplinar. </vt:lpstr>
      <vt:lpstr>Herman Hesse y el Juego de los Abalorios.</vt:lpstr>
      <vt:lpstr>A quien va dirigido el texto científico</vt:lpstr>
      <vt:lpstr>Texto inteligible </vt:lpstr>
      <vt:lpstr>Solamente para mentes especiales</vt:lpstr>
      <vt:lpstr>Oscuridad y rigor.</vt:lpstr>
      <vt:lpstr>Simplicidad y modestia en Popper</vt:lpstr>
      <vt:lpstr>El científico no es un divulgador</vt:lpstr>
      <vt:lpstr>El Dr Bunge es una excepción. </vt:lpstr>
      <vt:lpstr>Los oscuros anaqueles o cementerio de  ideas. </vt:lpstr>
      <vt:lpstr>Ciencia en el limbo</vt:lpstr>
      <vt:lpstr>Critica de Vargas Llosa</vt:lpstr>
      <vt:lpstr>Cierto aislamiento es necesario. La malhadada Torre de Marfil. </vt:lpstr>
      <vt:lpstr>Dificultan a la actividad de la escritura científica y es común en PY</vt:lpstr>
      <vt:lpstr>Ladrones del tiempo de los cientificos</vt:lpstr>
      <vt:lpstr> Originalidad de la escritura y su dependencia. </vt:lpstr>
      <vt:lpstr>Una historia inspirada en otras historias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escritura cientifica como una narracion.</dc:title>
  <dc:creator>ANTONIO</dc:creator>
  <cp:lastModifiedBy>ANTONIO</cp:lastModifiedBy>
  <cp:revision>159</cp:revision>
  <dcterms:created xsi:type="dcterms:W3CDTF">2018-04-24T11:37:37Z</dcterms:created>
  <dcterms:modified xsi:type="dcterms:W3CDTF">2019-06-20T20:41:57Z</dcterms:modified>
</cp:coreProperties>
</file>