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61" r:id="rId2"/>
    <p:sldId id="460" r:id="rId3"/>
    <p:sldId id="260" r:id="rId4"/>
    <p:sldId id="262" r:id="rId5"/>
    <p:sldId id="494" r:id="rId6"/>
    <p:sldId id="462" r:id="rId7"/>
    <p:sldId id="509" r:id="rId8"/>
    <p:sldId id="472" r:id="rId9"/>
    <p:sldId id="495" r:id="rId10"/>
    <p:sldId id="465" r:id="rId11"/>
    <p:sldId id="467" r:id="rId12"/>
    <p:sldId id="471" r:id="rId13"/>
    <p:sldId id="476" r:id="rId14"/>
    <p:sldId id="496" r:id="rId15"/>
    <p:sldId id="270" r:id="rId16"/>
    <p:sldId id="464" r:id="rId17"/>
    <p:sldId id="501" r:id="rId18"/>
    <p:sldId id="498" r:id="rId19"/>
    <p:sldId id="499" r:id="rId20"/>
    <p:sldId id="503" r:id="rId21"/>
    <p:sldId id="482" r:id="rId22"/>
    <p:sldId id="416" r:id="rId23"/>
    <p:sldId id="490" r:id="rId24"/>
    <p:sldId id="491" r:id="rId25"/>
    <p:sldId id="507" r:id="rId26"/>
    <p:sldId id="511" r:id="rId27"/>
    <p:sldId id="506" r:id="rId28"/>
    <p:sldId id="510" r:id="rId29"/>
    <p:sldId id="508" r:id="rId30"/>
    <p:sldId id="505" r:id="rId31"/>
    <p:sldId id="489" r:id="rId32"/>
    <p:sldId id="497" r:id="rId33"/>
    <p:sldId id="487" r:id="rId34"/>
    <p:sldId id="485" r:id="rId35"/>
    <p:sldId id="459" r:id="rId36"/>
    <p:sldId id="458" r:id="rId37"/>
  </p:sldIdLst>
  <p:sldSz cx="12192000" cy="6858000"/>
  <p:notesSz cx="12192000" cy="6858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1A350-EA56-4C0C-9486-43781573E7B5}" type="datetimeFigureOut">
              <a:rPr lang="es-PY" smtClean="0"/>
              <a:t>25/10/2017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3DCF5-F320-449F-94CD-CB6F33A4710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2113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79444-77FB-43EA-98CF-585FF5D8059B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245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3DCF5-F320-449F-94CD-CB6F33A4710D}" type="slidenum">
              <a:rPr lang="es-PY" smtClean="0"/>
              <a:t>22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1501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3DCF5-F320-449F-94CD-CB6F33A4710D}" type="slidenum">
              <a:rPr lang="es-PY" smtClean="0"/>
              <a:t>27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1110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– 23, 24 y 25 de enero 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– 23, 24 y 25 de enero 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6858000"/>
                </a:moveTo>
                <a:lnTo>
                  <a:pt x="719328" y="6858000"/>
                </a:lnTo>
                <a:lnTo>
                  <a:pt x="7193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0"/>
                </a:moveTo>
                <a:lnTo>
                  <a:pt x="719328" y="0"/>
                </a:lnTo>
                <a:lnTo>
                  <a:pt x="719328" y="685800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090" y="713994"/>
            <a:ext cx="11472545" cy="13970"/>
          </a:xfrm>
          <a:custGeom>
            <a:avLst/>
            <a:gdLst/>
            <a:ahLst/>
            <a:cxnLst/>
            <a:rect l="l" t="t" r="r" b="b"/>
            <a:pathLst>
              <a:path w="11472545" h="13970">
                <a:moveTo>
                  <a:pt x="11471998" y="0"/>
                </a:moveTo>
                <a:lnTo>
                  <a:pt x="0" y="13716"/>
                </a:lnTo>
              </a:path>
            </a:pathLst>
          </a:custGeom>
          <a:ln w="1981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69746" y="2156650"/>
            <a:ext cx="4312285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67347" y="2172690"/>
            <a:ext cx="4937759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– 23, 24 y 25 de enero 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6858000"/>
                </a:moveTo>
                <a:lnTo>
                  <a:pt x="719328" y="6858000"/>
                </a:lnTo>
                <a:lnTo>
                  <a:pt x="7193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0"/>
                </a:moveTo>
                <a:lnTo>
                  <a:pt x="719328" y="0"/>
                </a:lnTo>
                <a:lnTo>
                  <a:pt x="719328" y="685800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090" y="713994"/>
            <a:ext cx="11472545" cy="13970"/>
          </a:xfrm>
          <a:custGeom>
            <a:avLst/>
            <a:gdLst/>
            <a:ahLst/>
            <a:cxnLst/>
            <a:rect l="l" t="t" r="r" b="b"/>
            <a:pathLst>
              <a:path w="11472545" h="13970">
                <a:moveTo>
                  <a:pt x="11471998" y="0"/>
                </a:moveTo>
                <a:lnTo>
                  <a:pt x="0" y="13716"/>
                </a:lnTo>
              </a:path>
            </a:pathLst>
          </a:custGeom>
          <a:ln w="1981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– 23, 24 y 25 de enero 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6858000"/>
                </a:moveTo>
                <a:lnTo>
                  <a:pt x="719328" y="6858000"/>
                </a:lnTo>
                <a:lnTo>
                  <a:pt x="7193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0"/>
                </a:moveTo>
                <a:lnTo>
                  <a:pt x="719328" y="0"/>
                </a:lnTo>
                <a:lnTo>
                  <a:pt x="719328" y="685800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090" y="713994"/>
            <a:ext cx="11472545" cy="13970"/>
          </a:xfrm>
          <a:custGeom>
            <a:avLst/>
            <a:gdLst/>
            <a:ahLst/>
            <a:cxnLst/>
            <a:rect l="l" t="t" r="r" b="b"/>
            <a:pathLst>
              <a:path w="11472545" h="13970">
                <a:moveTo>
                  <a:pt x="11471998" y="0"/>
                </a:moveTo>
                <a:lnTo>
                  <a:pt x="0" y="13716"/>
                </a:lnTo>
              </a:path>
            </a:pathLst>
          </a:custGeom>
          <a:ln w="1981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– 23, 24 y 25 de enero 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66199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442192" y="6563253"/>
            <a:ext cx="279400" cy="169277"/>
          </a:xfrm>
        </p:spPr>
        <p:txBody>
          <a:bodyPr/>
          <a:lstStyle>
            <a:lvl1pPr>
              <a:defRPr/>
            </a:lvl1pPr>
          </a:lstStyle>
          <a:p>
            <a:fld id="{3466C47C-7B71-41C1-9F47-3372ED1FFAF3}" type="slidenum">
              <a:rPr lang="es-PY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1599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6858000"/>
                </a:moveTo>
                <a:lnTo>
                  <a:pt x="719328" y="6858000"/>
                </a:lnTo>
                <a:lnTo>
                  <a:pt x="7193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9455" cy="6858000"/>
          </a:xfrm>
          <a:custGeom>
            <a:avLst/>
            <a:gdLst/>
            <a:ahLst/>
            <a:cxnLst/>
            <a:rect l="l" t="t" r="r" b="b"/>
            <a:pathLst>
              <a:path w="719455" h="6858000">
                <a:moveTo>
                  <a:pt x="0" y="0"/>
                </a:moveTo>
                <a:lnTo>
                  <a:pt x="719328" y="0"/>
                </a:lnTo>
                <a:lnTo>
                  <a:pt x="719328" y="685800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6096">
            <a:solidFill>
              <a:srgbClr val="33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090" y="713994"/>
            <a:ext cx="11472545" cy="13970"/>
          </a:xfrm>
          <a:custGeom>
            <a:avLst/>
            <a:gdLst/>
            <a:ahLst/>
            <a:cxnLst/>
            <a:rect l="l" t="t" r="r" b="b"/>
            <a:pathLst>
              <a:path w="11472545" h="13970">
                <a:moveTo>
                  <a:pt x="11471998" y="0"/>
                </a:moveTo>
                <a:lnTo>
                  <a:pt x="0" y="13716"/>
                </a:lnTo>
              </a:path>
            </a:pathLst>
          </a:custGeom>
          <a:ln w="19812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849" y="682510"/>
            <a:ext cx="108803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380" y="1158912"/>
            <a:ext cx="10873239" cy="259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8739" y="6479434"/>
            <a:ext cx="9775190" cy="379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– 23, 24 y 25 de enero 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2192" y="6563253"/>
            <a:ext cx="279400" cy="21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08080"/>
                </a:solidFill>
                <a:latin typeface="Segoe UI"/>
                <a:cs typeface="Segoe UI"/>
              </a:defRPr>
            </a:lvl1pPr>
          </a:lstStyle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claudia@fsalatam.com" TargetMode="External"/><Relationship Id="rId4" Type="http://schemas.openxmlformats.org/officeDocument/2006/relationships/hyperlink" Target="http://www.linkedin.com/in/juliocesarbalderra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3082" TargetMode="External"/><Relationship Id="rId7" Type="http://schemas.openxmlformats.org/officeDocument/2006/relationships/image" Target="../media/image38.png"/><Relationship Id="rId2" Type="http://schemas.openxmlformats.org/officeDocument/2006/relationships/hyperlink" Target="mailto:info@fsalatam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mailto:claudia@fsalatam.com" TargetMode="Externa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0" y="1"/>
            <a:ext cx="12192000" cy="6092825"/>
            <a:chOff x="0" y="-1"/>
            <a:chExt cx="9144000" cy="6092826"/>
          </a:xfrm>
        </p:grpSpPr>
        <p:sp>
          <p:nvSpPr>
            <p:cNvPr id="3074" name="Rectangle 2"/>
            <p:cNvSpPr>
              <a:spLocks/>
            </p:cNvSpPr>
            <p:nvPr/>
          </p:nvSpPr>
          <p:spPr bwMode="auto">
            <a:xfrm>
              <a:off x="0" y="0"/>
              <a:ext cx="9144000" cy="6092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6800" tIns="46800" rIns="46800" bIns="46800" anchor="ctr"/>
            <a:lstStyle/>
            <a:p>
              <a:endParaRPr lang="es-PY"/>
            </a:p>
          </p:txBody>
        </p:sp>
        <p:pic>
          <p:nvPicPr>
            <p:cNvPr id="3075" name="Picture 3" descr="image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" b="26"/>
            <a:stretch>
              <a:fillRect/>
            </a:stretch>
          </p:blipFill>
          <p:spPr bwMode="auto">
            <a:xfrm>
              <a:off x="0" y="-1"/>
              <a:ext cx="9144000" cy="6092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38600"/>
            <a:ext cx="8039100" cy="830997"/>
          </a:xfrm>
          <a:solidFill>
            <a:srgbClr val="0073B9">
              <a:alpha val="79999"/>
            </a:srgbClr>
          </a:solidFill>
        </p:spPr>
        <p:txBody>
          <a:bodyPr/>
          <a:lstStyle/>
          <a:p>
            <a:r>
              <a:rPr lang="es-PY" dirty="0">
                <a:solidFill>
                  <a:srgbClr val="FFFFFF"/>
                </a:solidFill>
              </a:rPr>
              <a:t>   ISO 22301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800600"/>
            <a:ext cx="8091055" cy="984885"/>
          </a:xfrm>
          <a:solidFill>
            <a:srgbClr val="0073B9">
              <a:alpha val="79999"/>
            </a:srgbClr>
          </a:solidFill>
        </p:spPr>
        <p:txBody>
          <a:bodyPr/>
          <a:lstStyle/>
          <a:p>
            <a:pPr algn="l">
              <a:buClrTx/>
              <a:buSzTx/>
            </a:pPr>
            <a:r>
              <a:rPr lang="es-PY" sz="3200" dirty="0" smtClean="0">
                <a:solidFill>
                  <a:srgbClr val="FFFFFF"/>
                </a:solidFill>
              </a:rPr>
              <a:t>Gestión </a:t>
            </a:r>
            <a:r>
              <a:rPr lang="es-PY" sz="3200" dirty="0">
                <a:solidFill>
                  <a:srgbClr val="FFFFFF"/>
                </a:solidFill>
              </a:rPr>
              <a:t>de la Continuidad de </a:t>
            </a:r>
            <a:r>
              <a:rPr lang="es-PY" sz="3200" dirty="0" smtClean="0">
                <a:solidFill>
                  <a:srgbClr val="FFFFFF"/>
                </a:solidFill>
              </a:rPr>
              <a:t>Negocio</a:t>
            </a:r>
          </a:p>
          <a:p>
            <a:pPr algn="l">
              <a:buClrTx/>
              <a:buSzTx/>
            </a:pPr>
            <a:r>
              <a:rPr lang="es-PY" sz="3200" dirty="0" smtClean="0">
                <a:solidFill>
                  <a:srgbClr val="FFFFFF"/>
                </a:solidFill>
              </a:rPr>
              <a:t>Prepare a su Empresa  para afrontar riesgos</a:t>
            </a:r>
            <a:endParaRPr lang="es-PY" sz="3200" dirty="0">
              <a:solidFill>
                <a:srgbClr val="FFFFFF"/>
              </a:solidFill>
            </a:endParaRPr>
          </a:p>
        </p:txBody>
      </p:sp>
      <p:sp>
        <p:nvSpPr>
          <p:cNvPr id="7" name="object 6"/>
          <p:cNvSpPr/>
          <p:nvPr/>
        </p:nvSpPr>
        <p:spPr>
          <a:xfrm>
            <a:off x="9753600" y="6111240"/>
            <a:ext cx="211531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762000" y="6111240"/>
            <a:ext cx="8229600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Y" sz="2800" b="1" spc="-10" dirty="0" smtClean="0">
                <a:latin typeface="Calibri"/>
                <a:cs typeface="Calibri"/>
              </a:rPr>
              <a:t>Claudia G. </a:t>
            </a:r>
            <a:r>
              <a:rPr lang="es-PY" sz="2800" b="1" spc="-10" dirty="0" err="1" smtClean="0">
                <a:latin typeface="Calibri"/>
                <a:cs typeface="Calibri"/>
              </a:rPr>
              <a:t>Hickethier</a:t>
            </a:r>
            <a:endParaRPr sz="2800" dirty="0">
              <a:latin typeface="Calibri"/>
              <a:cs typeface="Calibri"/>
            </a:endParaRPr>
          </a:p>
          <a:p>
            <a:pPr marL="12700" marR="301625">
              <a:lnSpc>
                <a:spcPct val="100000"/>
              </a:lnSpc>
              <a:spcBef>
                <a:spcPts val="85"/>
              </a:spcBef>
            </a:pPr>
            <a:r>
              <a:rPr sz="1600" b="1" spc="-10" dirty="0" smtClean="0">
                <a:latin typeface="Calibri"/>
                <a:cs typeface="Calibri"/>
                <a:hlinkClick r:id="rId4"/>
              </a:rPr>
              <a:t>www.linkedin.com/in/</a:t>
            </a:r>
            <a:r>
              <a:rPr lang="es-PY" sz="1600" b="1" spc="-10" dirty="0" err="1" smtClean="0">
                <a:latin typeface="Calibri"/>
                <a:cs typeface="Calibri"/>
                <a:hlinkClick r:id="rId4"/>
              </a:rPr>
              <a:t>claudia_Guanes_hickethier</a:t>
            </a:r>
            <a:r>
              <a:rPr sz="1600" b="1" spc="-10" dirty="0" smtClean="0">
                <a:latin typeface="Calibri"/>
                <a:cs typeface="Calibri"/>
                <a:hlinkClick r:id="rId4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lang="es-PY" sz="1600" b="1" spc="-10" dirty="0" smtClean="0">
                <a:latin typeface="Calibri"/>
                <a:cs typeface="Calibri"/>
              </a:rPr>
              <a:t> </a:t>
            </a:r>
            <a:r>
              <a:rPr lang="es-PY" sz="1600" b="1" spc="-10" dirty="0" err="1" smtClean="0">
                <a:latin typeface="Calibri"/>
                <a:cs typeface="Calibri"/>
                <a:hlinkClick r:id="rId5"/>
              </a:rPr>
              <a:t>claudia</a:t>
            </a:r>
            <a:r>
              <a:rPr sz="1600" b="1" spc="-10" dirty="0" smtClean="0">
                <a:latin typeface="Calibri"/>
                <a:cs typeface="Calibri"/>
                <a:hlinkClick r:id="rId5"/>
              </a:rPr>
              <a:t>@fsalatam.com</a:t>
            </a:r>
            <a:r>
              <a:rPr lang="es-PY" sz="1600" b="1" spc="-10" dirty="0" smtClean="0">
                <a:latin typeface="Calibri"/>
                <a:cs typeface="Calibri"/>
              </a:rPr>
              <a:t> </a:t>
            </a:r>
            <a:r>
              <a:rPr lang="es-PY" sz="1600" dirty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@</a:t>
            </a:r>
            <a:r>
              <a:rPr lang="es-PY" sz="1600" b="1" spc="-10" dirty="0" err="1" smtClean="0">
                <a:latin typeface="Calibri"/>
                <a:cs typeface="Calibri"/>
              </a:rPr>
              <a:t>cguanesh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6606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EN QUE CONSISTE UN SGCN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990600" y="1143000"/>
            <a:ext cx="11023092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2800" b="1" spc="-5" dirty="0" smtClean="0">
                <a:latin typeface="Arial"/>
                <a:cs typeface="Arial"/>
              </a:rPr>
              <a:t>GESTION DE CONTINUIDAD DEL NEGOCIO</a:t>
            </a:r>
            <a:r>
              <a:rPr lang="es-PY" sz="2800" spc="-5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(</a:t>
            </a:r>
            <a:r>
              <a:rPr sz="2800" dirty="0">
                <a:latin typeface="Arial"/>
                <a:cs typeface="Arial"/>
              </a:rPr>
              <a:t>BCM en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inglés)</a:t>
            </a:r>
          </a:p>
          <a:p>
            <a:pPr marL="908684" marR="5080" indent="-457200" algn="just">
              <a:lnSpc>
                <a:spcPct val="100000"/>
              </a:lnSpc>
              <a:spcBef>
                <a:spcPts val="1360"/>
              </a:spcBef>
              <a:buFont typeface="Wingdings" pitchFamily="2" charset="2"/>
              <a:buChar char="q"/>
            </a:pPr>
            <a:r>
              <a:rPr sz="2800" spc="-5" dirty="0">
                <a:latin typeface="Arial"/>
                <a:cs typeface="Arial"/>
              </a:rPr>
              <a:t>“Proceso de gestión holístico </a:t>
            </a:r>
            <a:r>
              <a:rPr sz="2800" spc="-10" dirty="0" err="1">
                <a:latin typeface="Arial"/>
                <a:cs typeface="Arial"/>
              </a:rPr>
              <a:t>que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 smtClean="0">
                <a:solidFill>
                  <a:srgbClr val="C00000"/>
                </a:solidFill>
                <a:latin typeface="Arial"/>
                <a:cs typeface="Arial"/>
              </a:rPr>
              <a:t>indentifica</a:t>
            </a:r>
            <a:r>
              <a:rPr sz="28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amenazas </a:t>
            </a:r>
            <a:r>
              <a:rPr sz="2800" spc="-5" dirty="0" err="1">
                <a:solidFill>
                  <a:srgbClr val="C00000"/>
                </a:solidFill>
                <a:latin typeface="Arial"/>
                <a:cs typeface="Arial"/>
              </a:rPr>
              <a:t>potenciales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s-PY" sz="2800" spc="-5" dirty="0" smtClean="0">
                <a:latin typeface="Arial"/>
                <a:cs typeface="Arial"/>
              </a:rPr>
              <a:t>para la </a:t>
            </a:r>
            <a:r>
              <a:rPr sz="2800" spc="-5" dirty="0" err="1" smtClean="0">
                <a:latin typeface="Arial"/>
                <a:cs typeface="Arial"/>
              </a:rPr>
              <a:t>organización</a:t>
            </a:r>
            <a:r>
              <a:rPr lang="es-PY" sz="2800" spc="-5" dirty="0" smtClean="0">
                <a:latin typeface="Arial"/>
                <a:cs typeface="Arial"/>
              </a:rPr>
              <a:t>, y </a:t>
            </a:r>
            <a:r>
              <a:rPr sz="2800" spc="-5" dirty="0" smtClean="0">
                <a:latin typeface="Arial"/>
                <a:cs typeface="Arial"/>
              </a:rPr>
              <a:t>los</a:t>
            </a:r>
            <a:r>
              <a:rPr sz="28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impactos </a:t>
            </a:r>
            <a:r>
              <a:rPr sz="2800" spc="-5" dirty="0">
                <a:latin typeface="Arial"/>
                <a:cs typeface="Arial"/>
              </a:rPr>
              <a:t>que pueden causar en las operaciones del negocio </a:t>
            </a:r>
            <a:r>
              <a:rPr sz="2800" dirty="0">
                <a:latin typeface="Arial"/>
                <a:cs typeface="Arial"/>
              </a:rPr>
              <a:t>si  </a:t>
            </a:r>
            <a:r>
              <a:rPr sz="2800" spc="-5" dirty="0">
                <a:latin typeface="Arial"/>
                <a:cs typeface="Arial"/>
              </a:rPr>
              <a:t>esas amenazas se materializan. </a:t>
            </a:r>
            <a:endParaRPr lang="es-PY" sz="2800" spc="-5" dirty="0" smtClean="0">
              <a:latin typeface="Arial"/>
              <a:cs typeface="Arial"/>
            </a:endParaRPr>
          </a:p>
          <a:p>
            <a:pPr marL="908684" marR="5080" indent="-457200" algn="just">
              <a:lnSpc>
                <a:spcPct val="100000"/>
              </a:lnSpc>
              <a:spcBef>
                <a:spcPts val="1360"/>
              </a:spcBef>
              <a:buFont typeface="Wingdings" pitchFamily="2" charset="2"/>
              <a:buChar char="q"/>
            </a:pPr>
            <a:r>
              <a:rPr lang="es-PY" sz="2800" spc="-5" dirty="0" smtClean="0">
                <a:latin typeface="Arial"/>
                <a:cs typeface="Arial"/>
              </a:rPr>
              <a:t>P</a:t>
            </a:r>
            <a:r>
              <a:rPr sz="2800" spc="-5" dirty="0" err="1" smtClean="0">
                <a:latin typeface="Arial"/>
                <a:cs typeface="Arial"/>
              </a:rPr>
              <a:t>roporciona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marco de trabajo </a:t>
            </a:r>
            <a:r>
              <a:rPr sz="2800" spc="-5" dirty="0">
                <a:latin typeface="Arial"/>
                <a:cs typeface="Arial"/>
              </a:rPr>
              <a:t>para  </a:t>
            </a:r>
            <a:r>
              <a:rPr sz="2800" spc="-5" dirty="0" err="1">
                <a:solidFill>
                  <a:srgbClr val="C00000"/>
                </a:solidFill>
                <a:latin typeface="Arial"/>
                <a:cs typeface="Arial"/>
              </a:rPr>
              <a:t>construir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lang="es-PY" sz="2800" spc="-5" dirty="0" smtClean="0">
                <a:latin typeface="Arial"/>
                <a:cs typeface="Arial"/>
              </a:rPr>
              <a:t>mayor capacidad de </a:t>
            </a:r>
            <a:r>
              <a:rPr lang="es-PY" sz="2800" spc="-5" dirty="0" smtClean="0">
                <a:solidFill>
                  <a:srgbClr val="C00000"/>
                </a:solidFill>
                <a:latin typeface="Arial"/>
                <a:cs typeface="Arial"/>
              </a:rPr>
              <a:t>resistencia</a:t>
            </a:r>
            <a:r>
              <a:rPr lang="es-PY" sz="2800" spc="-5" dirty="0" smtClean="0">
                <a:latin typeface="Arial"/>
                <a:cs typeface="Arial"/>
              </a:rPr>
              <a:t> o </a:t>
            </a:r>
            <a:r>
              <a:rPr lang="es-PY" sz="2800" spc="-5" dirty="0" err="1" smtClean="0">
                <a:latin typeface="Arial"/>
                <a:cs typeface="Arial"/>
              </a:rPr>
              <a:t>resiliencia</a:t>
            </a:r>
            <a:r>
              <a:rPr lang="es-PY" sz="2800" spc="-5" dirty="0" smtClean="0">
                <a:latin typeface="Arial"/>
                <a:cs typeface="Arial"/>
              </a:rPr>
              <a:t> de la organización para dar una </a:t>
            </a:r>
            <a:r>
              <a:rPr lang="es-PY" sz="2800" spc="-5" dirty="0" smtClean="0">
                <a:solidFill>
                  <a:srgbClr val="C00000"/>
                </a:solidFill>
                <a:latin typeface="Arial"/>
                <a:cs typeface="Arial"/>
              </a:rPr>
              <a:t>respuesta</a:t>
            </a:r>
            <a:r>
              <a:rPr lang="es-PY" sz="28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PY" sz="2800" spc="-5" dirty="0" smtClean="0">
                <a:solidFill>
                  <a:srgbClr val="C00000"/>
                </a:solidFill>
                <a:latin typeface="Arial"/>
                <a:cs typeface="Arial"/>
              </a:rPr>
              <a:t>eficaz</a:t>
            </a:r>
            <a:r>
              <a:rPr lang="es-PY" sz="2800" spc="-5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s-PY" sz="2800" spc="-5" dirty="0" smtClean="0">
                <a:latin typeface="Arial"/>
                <a:cs typeface="Arial"/>
              </a:rPr>
              <a:t> </a:t>
            </a:r>
          </a:p>
          <a:p>
            <a:pPr marL="908684" marR="5080" indent="-457200" algn="just">
              <a:lnSpc>
                <a:spcPct val="100000"/>
              </a:lnSpc>
              <a:spcBef>
                <a:spcPts val="1360"/>
              </a:spcBef>
              <a:buFont typeface="Wingdings" pitchFamily="2" charset="2"/>
              <a:buChar char="q"/>
            </a:pPr>
            <a:r>
              <a:rPr lang="es-PY" sz="2800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800" spc="-5" dirty="0" err="1" smtClean="0">
                <a:solidFill>
                  <a:srgbClr val="C00000"/>
                </a:solidFill>
                <a:latin typeface="Arial"/>
                <a:cs typeface="Arial"/>
              </a:rPr>
              <a:t>roteger</a:t>
            </a:r>
            <a:r>
              <a:rPr sz="2800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los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intereses </a:t>
            </a:r>
            <a:r>
              <a:rPr sz="2800" spc="-5" dirty="0">
                <a:latin typeface="Arial"/>
                <a:cs typeface="Arial"/>
              </a:rPr>
              <a:t>de las partes interesadas clave, su 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reputación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imagen </a:t>
            </a:r>
            <a:r>
              <a:rPr sz="2800" spc="-5" dirty="0">
                <a:latin typeface="Arial"/>
                <a:cs typeface="Arial"/>
              </a:rPr>
              <a:t>de marca y </a:t>
            </a:r>
            <a:r>
              <a:rPr sz="2800" spc="-10" dirty="0">
                <a:latin typeface="Arial"/>
                <a:cs typeface="Arial"/>
              </a:rPr>
              <a:t>actividades </a:t>
            </a:r>
            <a:r>
              <a:rPr sz="2800" spc="-5" dirty="0">
                <a:latin typeface="Arial"/>
                <a:cs typeface="Arial"/>
              </a:rPr>
              <a:t>de </a:t>
            </a:r>
            <a:r>
              <a:rPr sz="2800" spc="-15" dirty="0">
                <a:latin typeface="Arial"/>
                <a:cs typeface="Arial"/>
              </a:rPr>
              <a:t>valor</a:t>
            </a:r>
            <a:r>
              <a:rPr sz="2800" spc="2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añadido”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31619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838200" y="838200"/>
            <a:ext cx="11099291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Y" sz="2800" dirty="0"/>
              <a:t>Un </a:t>
            </a:r>
            <a:r>
              <a:rPr lang="es-PY" sz="2800" b="1" dirty="0" smtClean="0"/>
              <a:t>SGCN</a:t>
            </a:r>
            <a:r>
              <a:rPr lang="es-PY" sz="2800" dirty="0" smtClean="0"/>
              <a:t> se </a:t>
            </a:r>
            <a:r>
              <a:rPr lang="es-PY" sz="2800" dirty="0"/>
              <a:t>caracteriza </a:t>
            </a:r>
            <a:r>
              <a:rPr lang="es-PY" sz="2800" dirty="0" smtClean="0"/>
              <a:t>por: </a:t>
            </a:r>
          </a:p>
          <a:p>
            <a:pPr algn="just"/>
            <a:endParaRPr lang="es-PY" sz="2800" dirty="0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s-PY" sz="2800" dirty="0" smtClean="0"/>
              <a:t>la</a:t>
            </a:r>
            <a:r>
              <a:rPr lang="es-PY" sz="2800" b="1" dirty="0"/>
              <a:t> </a:t>
            </a:r>
            <a:r>
              <a:rPr lang="es-PY" sz="2800" b="1" dirty="0">
                <a:solidFill>
                  <a:srgbClr val="C00000"/>
                </a:solidFill>
              </a:rPr>
              <a:t>identificación</a:t>
            </a:r>
            <a:r>
              <a:rPr lang="es-PY" sz="2800" b="1" dirty="0"/>
              <a:t> </a:t>
            </a:r>
            <a:r>
              <a:rPr lang="es-PY" sz="2800" b="1" dirty="0">
                <a:solidFill>
                  <a:srgbClr val="C00000"/>
                </a:solidFill>
              </a:rPr>
              <a:t>proactiva</a:t>
            </a:r>
            <a:r>
              <a:rPr lang="es-PY" sz="2800" dirty="0"/>
              <a:t> de los efectos de la interrupción ya que</a:t>
            </a:r>
            <a:r>
              <a:rPr lang="es-PY" sz="2800" b="1" dirty="0"/>
              <a:t> identifica aquellos procesos y productos/servicios que son cruciales para la existencia de la organización</a:t>
            </a:r>
            <a:r>
              <a:rPr lang="es-PY" sz="2800" dirty="0"/>
              <a:t> y establece las respuestas que serán necesarias en caso de que un incidente de gran alcance se produzca. </a:t>
            </a:r>
            <a:endParaRPr lang="es-PY" sz="2800" dirty="0" smtClean="0"/>
          </a:p>
          <a:p>
            <a:pPr marL="457200" indent="-457200" algn="just">
              <a:buFont typeface="Wingdings" pitchFamily="2" charset="2"/>
              <a:buChar char="q"/>
            </a:pPr>
            <a:endParaRPr lang="es-PY" sz="28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s-PY" sz="2800" b="1" spc="-5" dirty="0">
                <a:solidFill>
                  <a:srgbClr val="C00000"/>
                </a:solidFill>
                <a:cs typeface="Arial"/>
              </a:rPr>
              <a:t>r</a:t>
            </a:r>
            <a:r>
              <a:rPr lang="es-PY" sz="2800" b="1" spc="-5" dirty="0" smtClean="0">
                <a:solidFill>
                  <a:srgbClr val="C00000"/>
                </a:solidFill>
                <a:cs typeface="Arial"/>
              </a:rPr>
              <a:t>evisión</a:t>
            </a:r>
            <a:r>
              <a:rPr lang="es-PY" sz="2800" b="1" spc="-5" dirty="0" smtClean="0">
                <a:cs typeface="Arial"/>
              </a:rPr>
              <a:t> constante </a:t>
            </a:r>
            <a:r>
              <a:rPr lang="es-PY" sz="2800" spc="-5" dirty="0" smtClean="0">
                <a:cs typeface="Arial"/>
              </a:rPr>
              <a:t>de </a:t>
            </a:r>
            <a:r>
              <a:rPr lang="es-PY" sz="2800" spc="-5" dirty="0">
                <a:cs typeface="Arial"/>
              </a:rPr>
              <a:t>los riesgos </a:t>
            </a:r>
            <a:r>
              <a:rPr lang="es-PY" sz="2800" spc="-5" dirty="0" smtClean="0">
                <a:cs typeface="Arial"/>
              </a:rPr>
              <a:t>del negocio </a:t>
            </a:r>
            <a:r>
              <a:rPr lang="es-PY" sz="2800" spc="-5" dirty="0">
                <a:cs typeface="Arial"/>
              </a:rPr>
              <a:t>y el conocer el  grado real de preparación para </a:t>
            </a:r>
            <a:r>
              <a:rPr lang="es-PY" sz="2800" b="1" spc="-5" dirty="0">
                <a:cs typeface="Arial"/>
              </a:rPr>
              <a:t>responder ante situaciones </a:t>
            </a:r>
            <a:r>
              <a:rPr lang="es-PY" sz="2800" spc="-5" dirty="0" smtClean="0">
                <a:cs typeface="Arial"/>
              </a:rPr>
              <a:t>imprevistas.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s-PY" sz="28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s-PY" sz="2800" dirty="0" smtClean="0"/>
              <a:t>proporciona </a:t>
            </a:r>
            <a:r>
              <a:rPr lang="es-PY" sz="2800" dirty="0"/>
              <a:t>a la organización la </a:t>
            </a:r>
            <a:r>
              <a:rPr lang="es-PY" sz="2800" b="1" dirty="0">
                <a:solidFill>
                  <a:srgbClr val="C00000"/>
                </a:solidFill>
              </a:rPr>
              <a:t>capacidad</a:t>
            </a:r>
            <a:r>
              <a:rPr lang="es-PY" sz="2800" b="1" dirty="0"/>
              <a:t> de reaccionar </a:t>
            </a:r>
            <a:r>
              <a:rPr lang="es-PY" sz="2800" dirty="0"/>
              <a:t>de forma </a:t>
            </a:r>
            <a:r>
              <a:rPr lang="es-PY" sz="2800" dirty="0" smtClean="0"/>
              <a:t>adecuada</a:t>
            </a:r>
            <a:endParaRPr lang="es-PY" sz="2800" dirty="0"/>
          </a:p>
        </p:txBody>
      </p:sp>
      <p:sp>
        <p:nvSpPr>
          <p:cNvPr id="9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spc="-5" smtClean="0">
                <a:solidFill>
                  <a:srgbClr val="A7A8A7"/>
                </a:solidFill>
                <a:latin typeface="Segoe UI"/>
                <a:cs typeface="Segoe UI"/>
              </a:rPr>
              <a:t>EN QUE CONSISTE UN SGCN</a:t>
            </a:r>
            <a:endParaRPr lang="es-PY" sz="32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752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9" y="240703"/>
            <a:ext cx="8549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24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COMO ENCAJA LA CN EN LA GESTION GENERAL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998042" y="617038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98042" y="5649603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083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98567" y="459092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28 Rectángulo"/>
          <p:cNvSpPr/>
          <p:nvPr/>
        </p:nvSpPr>
        <p:spPr>
          <a:xfrm>
            <a:off x="6858000" y="1447800"/>
            <a:ext cx="4953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2800" dirty="0"/>
              <a:t>La continuidad del negocio es parte de la </a:t>
            </a:r>
            <a:r>
              <a:rPr lang="es-PY" sz="2800" b="1" dirty="0">
                <a:solidFill>
                  <a:srgbClr val="C00000"/>
                </a:solidFill>
              </a:rPr>
              <a:t>gestión</a:t>
            </a:r>
            <a:r>
              <a:rPr lang="es-PY" sz="2800" b="1" dirty="0"/>
              <a:t> </a:t>
            </a:r>
            <a:r>
              <a:rPr lang="es-PY" sz="2800" b="1" dirty="0">
                <a:solidFill>
                  <a:srgbClr val="C00000"/>
                </a:solidFill>
              </a:rPr>
              <a:t>general</a:t>
            </a:r>
            <a:r>
              <a:rPr lang="es-PY" sz="2800" b="1" dirty="0"/>
              <a:t> </a:t>
            </a:r>
            <a:r>
              <a:rPr lang="es-PY" sz="2800" b="1" dirty="0">
                <a:solidFill>
                  <a:srgbClr val="C00000"/>
                </a:solidFill>
              </a:rPr>
              <a:t>del</a:t>
            </a:r>
            <a:r>
              <a:rPr lang="es-PY" sz="2800" b="1" dirty="0"/>
              <a:t> </a:t>
            </a:r>
            <a:r>
              <a:rPr lang="es-PY" sz="2800" b="1" dirty="0">
                <a:solidFill>
                  <a:srgbClr val="C00000"/>
                </a:solidFill>
              </a:rPr>
              <a:t>riesgo</a:t>
            </a:r>
            <a:r>
              <a:rPr lang="es-PY" sz="2800" b="1" dirty="0"/>
              <a:t> </a:t>
            </a:r>
            <a:r>
              <a:rPr lang="es-PY" sz="2800" dirty="0"/>
              <a:t>en una compañía y tiene áreas superpuestas con la gestión de seguridad y tecnología de la información.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10930" y="5011514"/>
            <a:ext cx="11351382" cy="187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>
              <a:spcBef>
                <a:spcPts val="1195"/>
              </a:spcBef>
            </a:pPr>
            <a:r>
              <a:rPr lang="es-PY" sz="2400" b="1" spc="-5" dirty="0" smtClean="0">
                <a:solidFill>
                  <a:srgbClr val="C00000"/>
                </a:solidFill>
                <a:cs typeface="Arial"/>
              </a:rPr>
              <a:t>SGCN proporciona </a:t>
            </a:r>
            <a:r>
              <a:rPr lang="es-PY" sz="2400" b="1" dirty="0">
                <a:solidFill>
                  <a:srgbClr val="C00000"/>
                </a:solidFill>
                <a:cs typeface="Arial"/>
              </a:rPr>
              <a:t>a la </a:t>
            </a:r>
            <a:r>
              <a:rPr lang="es-PY" sz="2400" b="1" spc="-5" dirty="0">
                <a:solidFill>
                  <a:srgbClr val="C00000"/>
                </a:solidFill>
                <a:cs typeface="Arial"/>
              </a:rPr>
              <a:t>Gestión </a:t>
            </a:r>
            <a:r>
              <a:rPr lang="es-PY" sz="2400" b="1" dirty="0">
                <a:solidFill>
                  <a:srgbClr val="C00000"/>
                </a:solidFill>
                <a:cs typeface="Arial"/>
              </a:rPr>
              <a:t>de </a:t>
            </a:r>
            <a:r>
              <a:rPr lang="es-PY" sz="2400" b="1" spc="-5" dirty="0">
                <a:solidFill>
                  <a:srgbClr val="C00000"/>
                </a:solidFill>
                <a:cs typeface="Arial"/>
              </a:rPr>
              <a:t>Riesgos</a:t>
            </a:r>
            <a:r>
              <a:rPr lang="es-PY" sz="2400" b="1" spc="50" dirty="0">
                <a:solidFill>
                  <a:srgbClr val="C00000"/>
                </a:solidFill>
                <a:cs typeface="Arial"/>
              </a:rPr>
              <a:t> </a:t>
            </a:r>
            <a:r>
              <a:rPr lang="es-PY" sz="2400" b="1" spc="-5" dirty="0">
                <a:solidFill>
                  <a:srgbClr val="C00000"/>
                </a:solidFill>
                <a:cs typeface="Arial"/>
              </a:rPr>
              <a:t>Empresariales:</a:t>
            </a:r>
            <a:endParaRPr lang="es-PY" sz="2400" dirty="0">
              <a:solidFill>
                <a:srgbClr val="C00000"/>
              </a:solidFill>
              <a:cs typeface="Arial"/>
            </a:endParaRPr>
          </a:p>
          <a:p>
            <a:pPr marL="451484" marR="5080" indent="-175260">
              <a:lnSpc>
                <a:spcPct val="80000"/>
              </a:lnSpc>
              <a:spcBef>
                <a:spcPts val="1350"/>
              </a:spcBef>
              <a:buClr>
                <a:srgbClr val="4E73AA"/>
              </a:buClr>
              <a:buSzPct val="50000"/>
              <a:buFont typeface="Wingdings"/>
              <a:buChar char=""/>
              <a:tabLst>
                <a:tab pos="452120" algn="l"/>
              </a:tabLst>
            </a:pPr>
            <a:r>
              <a:rPr lang="es-PY" spc="-5" dirty="0">
                <a:cs typeface="Arial"/>
              </a:rPr>
              <a:t>Una mejor comprensión de las actividades más importantes (productos y servicios) y  los recursos necesarios que les dan</a:t>
            </a:r>
            <a:r>
              <a:rPr lang="es-PY" spc="30" dirty="0">
                <a:cs typeface="Arial"/>
              </a:rPr>
              <a:t> </a:t>
            </a:r>
            <a:r>
              <a:rPr lang="es-PY" spc="-5" dirty="0">
                <a:cs typeface="Arial"/>
              </a:rPr>
              <a:t>soporte.</a:t>
            </a:r>
            <a:endParaRPr lang="es-PY" dirty="0">
              <a:cs typeface="Arial"/>
            </a:endParaRPr>
          </a:p>
          <a:p>
            <a:pPr marL="451484" indent="-175260">
              <a:lnSpc>
                <a:spcPct val="100000"/>
              </a:lnSpc>
              <a:spcBef>
                <a:spcPts val="960"/>
              </a:spcBef>
              <a:buClr>
                <a:srgbClr val="4E73AA"/>
              </a:buClr>
              <a:buSzPct val="50000"/>
              <a:buFont typeface="Wingdings"/>
              <a:buChar char=""/>
              <a:tabLst>
                <a:tab pos="452120" algn="l"/>
              </a:tabLst>
            </a:pPr>
            <a:r>
              <a:rPr lang="es-PY" spc="-10" dirty="0">
                <a:cs typeface="Arial"/>
              </a:rPr>
              <a:t>Un </a:t>
            </a:r>
            <a:r>
              <a:rPr lang="es-PY" spc="-5" dirty="0">
                <a:cs typeface="Arial"/>
              </a:rPr>
              <a:t>marco para la mitigación del</a:t>
            </a:r>
            <a:r>
              <a:rPr lang="es-PY" spc="10" dirty="0">
                <a:cs typeface="Arial"/>
              </a:rPr>
              <a:t> </a:t>
            </a:r>
            <a:r>
              <a:rPr lang="es-PY" spc="-5" dirty="0">
                <a:cs typeface="Arial"/>
              </a:rPr>
              <a:t>riesgo.</a:t>
            </a:r>
            <a:endParaRPr lang="es-PY" dirty="0">
              <a:cs typeface="Arial"/>
            </a:endParaRPr>
          </a:p>
          <a:p>
            <a:pPr marL="451484" marR="241935" indent="-175260">
              <a:lnSpc>
                <a:spcPct val="80000"/>
              </a:lnSpc>
              <a:spcBef>
                <a:spcPts val="1345"/>
              </a:spcBef>
              <a:buClr>
                <a:srgbClr val="4E73AA"/>
              </a:buClr>
              <a:buSzPct val="50000"/>
              <a:buFont typeface="Wingdings"/>
              <a:buChar char=""/>
              <a:tabLst>
                <a:tab pos="452120" algn="l"/>
              </a:tabLst>
            </a:pPr>
            <a:r>
              <a:rPr lang="es-PY" spc="-5" dirty="0">
                <a:cs typeface="Arial"/>
              </a:rPr>
              <a:t>Interacción con el negocio y un enfoque pragmático para entender los desafíos de  todos los</a:t>
            </a:r>
            <a:r>
              <a:rPr lang="es-PY" dirty="0">
                <a:cs typeface="Arial"/>
              </a:rPr>
              <a:t> </a:t>
            </a:r>
            <a:r>
              <a:rPr lang="es-PY" spc="-5" dirty="0">
                <a:cs typeface="Arial"/>
              </a:rPr>
              <a:t>días.</a:t>
            </a:r>
            <a:endParaRPr lang="es-PY" dirty="0">
              <a:cs typeface="Arial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21944"/>
            <a:ext cx="5410200" cy="43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14489" y="1189027"/>
            <a:ext cx="10380459" cy="129907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530"/>
              </a:spcBef>
              <a:buFont typeface="Wingdings" pitchFamily="2" charset="2"/>
              <a:buChar char="q"/>
            </a:pPr>
            <a:r>
              <a:rPr lang="es-PY" sz="2000" spc="30" dirty="0">
                <a:solidFill>
                  <a:srgbClr val="B0002C"/>
                </a:solidFill>
                <a:cs typeface="Arial"/>
              </a:rPr>
              <a:t>	</a:t>
            </a:r>
            <a:r>
              <a:rPr sz="2000" spc="30" dirty="0" smtClean="0">
                <a:solidFill>
                  <a:srgbClr val="B0002C"/>
                </a:solidFill>
                <a:cs typeface="Arial"/>
              </a:rPr>
              <a:t>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Las partes interesadas requieren que las organizaciones sean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proactivas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para  afrontar los incidentes </a:t>
            </a:r>
            <a:r>
              <a:rPr sz="2000" dirty="0">
                <a:solidFill>
                  <a:srgbClr val="18314A"/>
                </a:solidFill>
                <a:cs typeface="Arial"/>
              </a:rPr>
              <a:t>e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interrupciones del negocio, con el objeto de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evitar la  paralización </a:t>
            </a:r>
            <a:r>
              <a:rPr sz="2000" dirty="0">
                <a:solidFill>
                  <a:srgbClr val="B0002C"/>
                </a:solidFill>
                <a:cs typeface="Arial"/>
              </a:rPr>
              <a:t>de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servicios </a:t>
            </a:r>
            <a:r>
              <a:rPr sz="2000" dirty="0">
                <a:solidFill>
                  <a:srgbClr val="B0002C"/>
                </a:solidFill>
                <a:cs typeface="Arial"/>
              </a:rPr>
              <a:t>y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procesos críticos </a:t>
            </a:r>
            <a:r>
              <a:rPr sz="2000" dirty="0">
                <a:solidFill>
                  <a:srgbClr val="18314A"/>
                </a:solidFill>
                <a:cs typeface="Arial"/>
              </a:rPr>
              <a:t>y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que, en el caso de que </a:t>
            </a:r>
            <a:r>
              <a:rPr sz="2000" dirty="0">
                <a:solidFill>
                  <a:srgbClr val="18314A"/>
                </a:solidFill>
                <a:cs typeface="Arial"/>
              </a:rPr>
              <a:t>se 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produzcan, existan mecanismos internos para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restaurar los servicios </a:t>
            </a:r>
            <a:r>
              <a:rPr sz="2000" dirty="0">
                <a:solidFill>
                  <a:srgbClr val="B0002C"/>
                </a:solidFill>
                <a:cs typeface="Arial"/>
              </a:rPr>
              <a:t>y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procesos  </a:t>
            </a:r>
            <a:r>
              <a:rPr sz="2000" dirty="0">
                <a:solidFill>
                  <a:srgbClr val="18314A"/>
                </a:solidFill>
                <a:cs typeface="Arial"/>
              </a:rPr>
              <a:t>a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la </a:t>
            </a:r>
            <a:r>
              <a:rPr sz="2000" spc="-10" dirty="0">
                <a:solidFill>
                  <a:srgbClr val="18314A"/>
                </a:solidFill>
                <a:cs typeface="Arial"/>
              </a:rPr>
              <a:t>mayor </a:t>
            </a:r>
            <a:r>
              <a:rPr sz="2000" spc="-5" dirty="0">
                <a:solidFill>
                  <a:srgbClr val="B0002C"/>
                </a:solidFill>
                <a:cs typeface="Arial"/>
              </a:rPr>
              <a:t>rapidez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en función de lo dependiente que </a:t>
            </a:r>
            <a:r>
              <a:rPr sz="2000" dirty="0">
                <a:solidFill>
                  <a:srgbClr val="18314A"/>
                </a:solidFill>
                <a:cs typeface="Arial"/>
              </a:rPr>
              <a:t>se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sea de</a:t>
            </a:r>
            <a:r>
              <a:rPr sz="2000" spc="125" dirty="0">
                <a:solidFill>
                  <a:srgbClr val="18314A"/>
                </a:solidFill>
                <a:cs typeface="Arial"/>
              </a:rPr>
              <a:t> </a:t>
            </a:r>
            <a:r>
              <a:rPr sz="2000" spc="-5" dirty="0">
                <a:solidFill>
                  <a:srgbClr val="18314A"/>
                </a:solidFill>
                <a:cs typeface="Arial"/>
              </a:rPr>
              <a:t>ellos.</a:t>
            </a:r>
            <a:endParaRPr sz="2000" dirty="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00103" y="3429000"/>
            <a:ext cx="9669616" cy="301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spc="-5" smtClean="0">
                <a:solidFill>
                  <a:srgbClr val="A7A8A7"/>
                </a:solidFill>
                <a:latin typeface="Segoe UI"/>
                <a:cs typeface="Segoe UI"/>
              </a:rPr>
              <a:t>CONTEXTO GENERAL 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13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9948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516" y="1751076"/>
            <a:ext cx="3358896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2961132"/>
            <a:ext cx="2583180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9952" y="1792223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1620012" y="0"/>
                </a:moveTo>
                <a:lnTo>
                  <a:pt x="1571381" y="715"/>
                </a:lnTo>
                <a:lnTo>
                  <a:pt x="1523106" y="2850"/>
                </a:lnTo>
                <a:lnTo>
                  <a:pt x="1475208" y="6383"/>
                </a:lnTo>
                <a:lnTo>
                  <a:pt x="1427705" y="11295"/>
                </a:lnTo>
                <a:lnTo>
                  <a:pt x="1380619" y="17565"/>
                </a:lnTo>
                <a:lnTo>
                  <a:pt x="1333969" y="25173"/>
                </a:lnTo>
                <a:lnTo>
                  <a:pt x="1287776" y="34100"/>
                </a:lnTo>
                <a:lnTo>
                  <a:pt x="1242058" y="44325"/>
                </a:lnTo>
                <a:lnTo>
                  <a:pt x="1196837" y="55828"/>
                </a:lnTo>
                <a:lnTo>
                  <a:pt x="1152133" y="68590"/>
                </a:lnTo>
                <a:lnTo>
                  <a:pt x="1107965" y="82589"/>
                </a:lnTo>
                <a:lnTo>
                  <a:pt x="1064353" y="97807"/>
                </a:lnTo>
                <a:lnTo>
                  <a:pt x="1021318" y="114223"/>
                </a:lnTo>
                <a:lnTo>
                  <a:pt x="978880" y="131817"/>
                </a:lnTo>
                <a:lnTo>
                  <a:pt x="937058" y="150568"/>
                </a:lnTo>
                <a:lnTo>
                  <a:pt x="895873" y="170458"/>
                </a:lnTo>
                <a:lnTo>
                  <a:pt x="855344" y="191466"/>
                </a:lnTo>
                <a:lnTo>
                  <a:pt x="815493" y="213571"/>
                </a:lnTo>
                <a:lnTo>
                  <a:pt x="776338" y="236754"/>
                </a:lnTo>
                <a:lnTo>
                  <a:pt x="737900" y="260995"/>
                </a:lnTo>
                <a:lnTo>
                  <a:pt x="700200" y="286273"/>
                </a:lnTo>
                <a:lnTo>
                  <a:pt x="663256" y="312569"/>
                </a:lnTo>
                <a:lnTo>
                  <a:pt x="627089" y="339863"/>
                </a:lnTo>
                <a:lnTo>
                  <a:pt x="591719" y="368134"/>
                </a:lnTo>
                <a:lnTo>
                  <a:pt x="557167" y="397363"/>
                </a:lnTo>
                <a:lnTo>
                  <a:pt x="523452" y="427529"/>
                </a:lnTo>
                <a:lnTo>
                  <a:pt x="490593" y="458613"/>
                </a:lnTo>
                <a:lnTo>
                  <a:pt x="458613" y="490593"/>
                </a:lnTo>
                <a:lnTo>
                  <a:pt x="427529" y="523452"/>
                </a:lnTo>
                <a:lnTo>
                  <a:pt x="397363" y="557167"/>
                </a:lnTo>
                <a:lnTo>
                  <a:pt x="368134" y="591719"/>
                </a:lnTo>
                <a:lnTo>
                  <a:pt x="339863" y="627089"/>
                </a:lnTo>
                <a:lnTo>
                  <a:pt x="312569" y="663256"/>
                </a:lnTo>
                <a:lnTo>
                  <a:pt x="286273" y="700200"/>
                </a:lnTo>
                <a:lnTo>
                  <a:pt x="260995" y="737900"/>
                </a:lnTo>
                <a:lnTo>
                  <a:pt x="236754" y="776338"/>
                </a:lnTo>
                <a:lnTo>
                  <a:pt x="213571" y="815493"/>
                </a:lnTo>
                <a:lnTo>
                  <a:pt x="191466" y="855344"/>
                </a:lnTo>
                <a:lnTo>
                  <a:pt x="170458" y="895873"/>
                </a:lnTo>
                <a:lnTo>
                  <a:pt x="150568" y="937058"/>
                </a:lnTo>
                <a:lnTo>
                  <a:pt x="131817" y="978880"/>
                </a:lnTo>
                <a:lnTo>
                  <a:pt x="114223" y="1021318"/>
                </a:lnTo>
                <a:lnTo>
                  <a:pt x="97807" y="1064353"/>
                </a:lnTo>
                <a:lnTo>
                  <a:pt x="82589" y="1107965"/>
                </a:lnTo>
                <a:lnTo>
                  <a:pt x="68590" y="1152133"/>
                </a:lnTo>
                <a:lnTo>
                  <a:pt x="55828" y="1196837"/>
                </a:lnTo>
                <a:lnTo>
                  <a:pt x="44325" y="1242058"/>
                </a:lnTo>
                <a:lnTo>
                  <a:pt x="34100" y="1287776"/>
                </a:lnTo>
                <a:lnTo>
                  <a:pt x="25173" y="1333969"/>
                </a:lnTo>
                <a:lnTo>
                  <a:pt x="17565" y="1380619"/>
                </a:lnTo>
                <a:lnTo>
                  <a:pt x="11295" y="1427705"/>
                </a:lnTo>
                <a:lnTo>
                  <a:pt x="6383" y="1475208"/>
                </a:lnTo>
                <a:lnTo>
                  <a:pt x="2850" y="1523106"/>
                </a:lnTo>
                <a:lnTo>
                  <a:pt x="715" y="1571381"/>
                </a:lnTo>
                <a:lnTo>
                  <a:pt x="0" y="1620012"/>
                </a:lnTo>
                <a:lnTo>
                  <a:pt x="715" y="1668642"/>
                </a:lnTo>
                <a:lnTo>
                  <a:pt x="2850" y="1716917"/>
                </a:lnTo>
                <a:lnTo>
                  <a:pt x="6383" y="1764815"/>
                </a:lnTo>
                <a:lnTo>
                  <a:pt x="11295" y="1812318"/>
                </a:lnTo>
                <a:lnTo>
                  <a:pt x="17565" y="1859404"/>
                </a:lnTo>
                <a:lnTo>
                  <a:pt x="25173" y="1906054"/>
                </a:lnTo>
                <a:lnTo>
                  <a:pt x="34100" y="1952247"/>
                </a:lnTo>
                <a:lnTo>
                  <a:pt x="44325" y="1997965"/>
                </a:lnTo>
                <a:lnTo>
                  <a:pt x="55828" y="2043186"/>
                </a:lnTo>
                <a:lnTo>
                  <a:pt x="68590" y="2087890"/>
                </a:lnTo>
                <a:lnTo>
                  <a:pt x="82589" y="2132058"/>
                </a:lnTo>
                <a:lnTo>
                  <a:pt x="97807" y="2175670"/>
                </a:lnTo>
                <a:lnTo>
                  <a:pt x="114223" y="2218705"/>
                </a:lnTo>
                <a:lnTo>
                  <a:pt x="131817" y="2261143"/>
                </a:lnTo>
                <a:lnTo>
                  <a:pt x="150568" y="2302965"/>
                </a:lnTo>
                <a:lnTo>
                  <a:pt x="170458" y="2344150"/>
                </a:lnTo>
                <a:lnTo>
                  <a:pt x="191466" y="2384679"/>
                </a:lnTo>
                <a:lnTo>
                  <a:pt x="213571" y="2424530"/>
                </a:lnTo>
                <a:lnTo>
                  <a:pt x="236754" y="2463685"/>
                </a:lnTo>
                <a:lnTo>
                  <a:pt x="260995" y="2502123"/>
                </a:lnTo>
                <a:lnTo>
                  <a:pt x="286273" y="2539823"/>
                </a:lnTo>
                <a:lnTo>
                  <a:pt x="312569" y="2576767"/>
                </a:lnTo>
                <a:lnTo>
                  <a:pt x="339863" y="2612934"/>
                </a:lnTo>
                <a:lnTo>
                  <a:pt x="368134" y="2648304"/>
                </a:lnTo>
                <a:lnTo>
                  <a:pt x="397363" y="2682856"/>
                </a:lnTo>
                <a:lnTo>
                  <a:pt x="427529" y="2716571"/>
                </a:lnTo>
                <a:lnTo>
                  <a:pt x="458613" y="2749430"/>
                </a:lnTo>
                <a:lnTo>
                  <a:pt x="490593" y="2781410"/>
                </a:lnTo>
                <a:lnTo>
                  <a:pt x="523452" y="2812494"/>
                </a:lnTo>
                <a:lnTo>
                  <a:pt x="557167" y="2842660"/>
                </a:lnTo>
                <a:lnTo>
                  <a:pt x="591719" y="2871889"/>
                </a:lnTo>
                <a:lnTo>
                  <a:pt x="627089" y="2900160"/>
                </a:lnTo>
                <a:lnTo>
                  <a:pt x="663256" y="2927454"/>
                </a:lnTo>
                <a:lnTo>
                  <a:pt x="700200" y="2953750"/>
                </a:lnTo>
                <a:lnTo>
                  <a:pt x="737900" y="2979028"/>
                </a:lnTo>
                <a:lnTo>
                  <a:pt x="776338" y="3003269"/>
                </a:lnTo>
                <a:lnTo>
                  <a:pt x="815493" y="3026452"/>
                </a:lnTo>
                <a:lnTo>
                  <a:pt x="855344" y="3048557"/>
                </a:lnTo>
                <a:lnTo>
                  <a:pt x="895873" y="3069565"/>
                </a:lnTo>
                <a:lnTo>
                  <a:pt x="937058" y="3089455"/>
                </a:lnTo>
                <a:lnTo>
                  <a:pt x="978880" y="3108206"/>
                </a:lnTo>
                <a:lnTo>
                  <a:pt x="1021318" y="3125800"/>
                </a:lnTo>
                <a:lnTo>
                  <a:pt x="1064353" y="3142216"/>
                </a:lnTo>
                <a:lnTo>
                  <a:pt x="1107965" y="3157434"/>
                </a:lnTo>
                <a:lnTo>
                  <a:pt x="1152133" y="3171433"/>
                </a:lnTo>
                <a:lnTo>
                  <a:pt x="1196837" y="3184195"/>
                </a:lnTo>
                <a:lnTo>
                  <a:pt x="1242058" y="3195698"/>
                </a:lnTo>
                <a:lnTo>
                  <a:pt x="1287776" y="3205923"/>
                </a:lnTo>
                <a:lnTo>
                  <a:pt x="1333969" y="3214850"/>
                </a:lnTo>
                <a:lnTo>
                  <a:pt x="1380619" y="3222458"/>
                </a:lnTo>
                <a:lnTo>
                  <a:pt x="1427705" y="3228728"/>
                </a:lnTo>
                <a:lnTo>
                  <a:pt x="1475208" y="3233640"/>
                </a:lnTo>
                <a:lnTo>
                  <a:pt x="1523106" y="3237173"/>
                </a:lnTo>
                <a:lnTo>
                  <a:pt x="1571381" y="3239308"/>
                </a:lnTo>
                <a:lnTo>
                  <a:pt x="1620012" y="3240024"/>
                </a:lnTo>
                <a:lnTo>
                  <a:pt x="1668642" y="3239308"/>
                </a:lnTo>
                <a:lnTo>
                  <a:pt x="1716917" y="3237173"/>
                </a:lnTo>
                <a:lnTo>
                  <a:pt x="1764815" y="3233640"/>
                </a:lnTo>
                <a:lnTo>
                  <a:pt x="1812318" y="3228728"/>
                </a:lnTo>
                <a:lnTo>
                  <a:pt x="1859404" y="3222458"/>
                </a:lnTo>
                <a:lnTo>
                  <a:pt x="1906054" y="3214850"/>
                </a:lnTo>
                <a:lnTo>
                  <a:pt x="1952247" y="3205923"/>
                </a:lnTo>
                <a:lnTo>
                  <a:pt x="1997965" y="3195698"/>
                </a:lnTo>
                <a:lnTo>
                  <a:pt x="2043186" y="3184195"/>
                </a:lnTo>
                <a:lnTo>
                  <a:pt x="2087890" y="3171433"/>
                </a:lnTo>
                <a:lnTo>
                  <a:pt x="2132058" y="3157434"/>
                </a:lnTo>
                <a:lnTo>
                  <a:pt x="2175670" y="3142216"/>
                </a:lnTo>
                <a:lnTo>
                  <a:pt x="2218705" y="3125800"/>
                </a:lnTo>
                <a:lnTo>
                  <a:pt x="2261143" y="3108206"/>
                </a:lnTo>
                <a:lnTo>
                  <a:pt x="2302965" y="3089455"/>
                </a:lnTo>
                <a:lnTo>
                  <a:pt x="2344150" y="3069565"/>
                </a:lnTo>
                <a:lnTo>
                  <a:pt x="2384679" y="3048557"/>
                </a:lnTo>
                <a:lnTo>
                  <a:pt x="2424530" y="3026452"/>
                </a:lnTo>
                <a:lnTo>
                  <a:pt x="2463685" y="3003269"/>
                </a:lnTo>
                <a:lnTo>
                  <a:pt x="2502123" y="2979028"/>
                </a:lnTo>
                <a:lnTo>
                  <a:pt x="2539823" y="2953750"/>
                </a:lnTo>
                <a:lnTo>
                  <a:pt x="2576767" y="2927454"/>
                </a:lnTo>
                <a:lnTo>
                  <a:pt x="2612934" y="2900160"/>
                </a:lnTo>
                <a:lnTo>
                  <a:pt x="2648304" y="2871889"/>
                </a:lnTo>
                <a:lnTo>
                  <a:pt x="2682856" y="2842660"/>
                </a:lnTo>
                <a:lnTo>
                  <a:pt x="2716571" y="2812494"/>
                </a:lnTo>
                <a:lnTo>
                  <a:pt x="2749430" y="2781410"/>
                </a:lnTo>
                <a:lnTo>
                  <a:pt x="2781410" y="2749430"/>
                </a:lnTo>
                <a:lnTo>
                  <a:pt x="2812494" y="2716571"/>
                </a:lnTo>
                <a:lnTo>
                  <a:pt x="2842660" y="2682856"/>
                </a:lnTo>
                <a:lnTo>
                  <a:pt x="2871889" y="2648304"/>
                </a:lnTo>
                <a:lnTo>
                  <a:pt x="2900160" y="2612934"/>
                </a:lnTo>
                <a:lnTo>
                  <a:pt x="2927454" y="2576767"/>
                </a:lnTo>
                <a:lnTo>
                  <a:pt x="2953750" y="2539823"/>
                </a:lnTo>
                <a:lnTo>
                  <a:pt x="2979028" y="2502123"/>
                </a:lnTo>
                <a:lnTo>
                  <a:pt x="3003269" y="2463685"/>
                </a:lnTo>
                <a:lnTo>
                  <a:pt x="3026452" y="2424530"/>
                </a:lnTo>
                <a:lnTo>
                  <a:pt x="3048557" y="2384679"/>
                </a:lnTo>
                <a:lnTo>
                  <a:pt x="3069565" y="2344150"/>
                </a:lnTo>
                <a:lnTo>
                  <a:pt x="3089455" y="2302965"/>
                </a:lnTo>
                <a:lnTo>
                  <a:pt x="3108206" y="2261143"/>
                </a:lnTo>
                <a:lnTo>
                  <a:pt x="3125800" y="2218705"/>
                </a:lnTo>
                <a:lnTo>
                  <a:pt x="3142216" y="2175670"/>
                </a:lnTo>
                <a:lnTo>
                  <a:pt x="3157434" y="2132058"/>
                </a:lnTo>
                <a:lnTo>
                  <a:pt x="3171433" y="2087890"/>
                </a:lnTo>
                <a:lnTo>
                  <a:pt x="3184195" y="2043186"/>
                </a:lnTo>
                <a:lnTo>
                  <a:pt x="3195698" y="1997965"/>
                </a:lnTo>
                <a:lnTo>
                  <a:pt x="3205923" y="1952247"/>
                </a:lnTo>
                <a:lnTo>
                  <a:pt x="3214850" y="1906054"/>
                </a:lnTo>
                <a:lnTo>
                  <a:pt x="3222458" y="1859404"/>
                </a:lnTo>
                <a:lnTo>
                  <a:pt x="3228728" y="1812318"/>
                </a:lnTo>
                <a:lnTo>
                  <a:pt x="3233640" y="1764815"/>
                </a:lnTo>
                <a:lnTo>
                  <a:pt x="3237173" y="1716917"/>
                </a:lnTo>
                <a:lnTo>
                  <a:pt x="3239308" y="1668642"/>
                </a:lnTo>
                <a:lnTo>
                  <a:pt x="3240024" y="1620012"/>
                </a:lnTo>
                <a:lnTo>
                  <a:pt x="3239308" y="1571381"/>
                </a:lnTo>
                <a:lnTo>
                  <a:pt x="3237173" y="1523106"/>
                </a:lnTo>
                <a:lnTo>
                  <a:pt x="3233640" y="1475208"/>
                </a:lnTo>
                <a:lnTo>
                  <a:pt x="3228728" y="1427705"/>
                </a:lnTo>
                <a:lnTo>
                  <a:pt x="3222458" y="1380619"/>
                </a:lnTo>
                <a:lnTo>
                  <a:pt x="3214850" y="1333969"/>
                </a:lnTo>
                <a:lnTo>
                  <a:pt x="3205923" y="1287776"/>
                </a:lnTo>
                <a:lnTo>
                  <a:pt x="3195698" y="1242058"/>
                </a:lnTo>
                <a:lnTo>
                  <a:pt x="3184195" y="1196837"/>
                </a:lnTo>
                <a:lnTo>
                  <a:pt x="3171433" y="1152133"/>
                </a:lnTo>
                <a:lnTo>
                  <a:pt x="3157434" y="1107965"/>
                </a:lnTo>
                <a:lnTo>
                  <a:pt x="3142216" y="1064353"/>
                </a:lnTo>
                <a:lnTo>
                  <a:pt x="3125800" y="1021318"/>
                </a:lnTo>
                <a:lnTo>
                  <a:pt x="3108206" y="978880"/>
                </a:lnTo>
                <a:lnTo>
                  <a:pt x="3089455" y="937058"/>
                </a:lnTo>
                <a:lnTo>
                  <a:pt x="3069565" y="895873"/>
                </a:lnTo>
                <a:lnTo>
                  <a:pt x="3048557" y="855344"/>
                </a:lnTo>
                <a:lnTo>
                  <a:pt x="3026452" y="815493"/>
                </a:lnTo>
                <a:lnTo>
                  <a:pt x="3003269" y="776338"/>
                </a:lnTo>
                <a:lnTo>
                  <a:pt x="2979028" y="737900"/>
                </a:lnTo>
                <a:lnTo>
                  <a:pt x="2953750" y="700200"/>
                </a:lnTo>
                <a:lnTo>
                  <a:pt x="2927454" y="663256"/>
                </a:lnTo>
                <a:lnTo>
                  <a:pt x="2900160" y="627089"/>
                </a:lnTo>
                <a:lnTo>
                  <a:pt x="2871889" y="591719"/>
                </a:lnTo>
                <a:lnTo>
                  <a:pt x="2842660" y="557167"/>
                </a:lnTo>
                <a:lnTo>
                  <a:pt x="2812494" y="523452"/>
                </a:lnTo>
                <a:lnTo>
                  <a:pt x="2781410" y="490593"/>
                </a:lnTo>
                <a:lnTo>
                  <a:pt x="2749430" y="458613"/>
                </a:lnTo>
                <a:lnTo>
                  <a:pt x="2716571" y="427529"/>
                </a:lnTo>
                <a:lnTo>
                  <a:pt x="2682856" y="397363"/>
                </a:lnTo>
                <a:lnTo>
                  <a:pt x="2648304" y="368134"/>
                </a:lnTo>
                <a:lnTo>
                  <a:pt x="2612934" y="339863"/>
                </a:lnTo>
                <a:lnTo>
                  <a:pt x="2576767" y="312569"/>
                </a:lnTo>
                <a:lnTo>
                  <a:pt x="2539823" y="286273"/>
                </a:lnTo>
                <a:lnTo>
                  <a:pt x="2502123" y="260995"/>
                </a:lnTo>
                <a:lnTo>
                  <a:pt x="2463685" y="236754"/>
                </a:lnTo>
                <a:lnTo>
                  <a:pt x="2424530" y="213571"/>
                </a:lnTo>
                <a:lnTo>
                  <a:pt x="2384679" y="191466"/>
                </a:lnTo>
                <a:lnTo>
                  <a:pt x="2344150" y="170458"/>
                </a:lnTo>
                <a:lnTo>
                  <a:pt x="2302965" y="150568"/>
                </a:lnTo>
                <a:lnTo>
                  <a:pt x="2261143" y="131817"/>
                </a:lnTo>
                <a:lnTo>
                  <a:pt x="2218705" y="114223"/>
                </a:lnTo>
                <a:lnTo>
                  <a:pt x="2175670" y="97807"/>
                </a:lnTo>
                <a:lnTo>
                  <a:pt x="2132058" y="82589"/>
                </a:lnTo>
                <a:lnTo>
                  <a:pt x="2087890" y="68590"/>
                </a:lnTo>
                <a:lnTo>
                  <a:pt x="2043186" y="55828"/>
                </a:lnTo>
                <a:lnTo>
                  <a:pt x="1997965" y="44325"/>
                </a:lnTo>
                <a:lnTo>
                  <a:pt x="1952247" y="34100"/>
                </a:lnTo>
                <a:lnTo>
                  <a:pt x="1906054" y="25173"/>
                </a:lnTo>
                <a:lnTo>
                  <a:pt x="1859404" y="17565"/>
                </a:lnTo>
                <a:lnTo>
                  <a:pt x="1812318" y="11295"/>
                </a:lnTo>
                <a:lnTo>
                  <a:pt x="1764815" y="6383"/>
                </a:lnTo>
                <a:lnTo>
                  <a:pt x="1716917" y="2850"/>
                </a:lnTo>
                <a:lnTo>
                  <a:pt x="1668642" y="715"/>
                </a:lnTo>
                <a:lnTo>
                  <a:pt x="162001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1205" y="3113430"/>
            <a:ext cx="194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600" spc="-5" dirty="0" smtClean="0">
                <a:solidFill>
                  <a:srgbClr val="FFFFFF"/>
                </a:solidFill>
                <a:latin typeface="Segoe UI"/>
                <a:cs typeface="Segoe UI"/>
              </a:rPr>
              <a:t>SGCN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9433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20" dirty="0" smtClean="0">
                <a:solidFill>
                  <a:srgbClr val="A7A8A7"/>
                </a:solidFill>
                <a:latin typeface="Segoe UI"/>
                <a:cs typeface="Segoe UI"/>
              </a:rPr>
              <a:t>CONTENIDO PROGRAMATICO 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SGCN – ISO 22301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9361" y="1968119"/>
            <a:ext cx="6541985" cy="3143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1800" spc="-5" dirty="0" smtClean="0">
                <a:solidFill>
                  <a:schemeClr val="bg1"/>
                </a:solidFill>
                <a:latin typeface="Segoe UI"/>
                <a:cs typeface="Segoe UI"/>
              </a:rPr>
              <a:t>CONTEXTO GENERAL</a:t>
            </a:r>
            <a:endParaRPr sz="18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5299360" y="2655390"/>
            <a:ext cx="6541985" cy="345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b="1" spc="-5" dirty="0" smtClean="0">
                <a:solidFill>
                  <a:schemeClr val="bg1"/>
                </a:solidFill>
                <a:latin typeface="Segoe UI"/>
                <a:cs typeface="Segoe UI"/>
              </a:rPr>
              <a:t>GESTION DE CONTINUIDAD DEL NEGOCIO</a:t>
            </a:r>
            <a:endParaRPr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5299359" y="4045877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BENEFICIOS DEL SGCN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5299361" y="3357885"/>
            <a:ext cx="6541985" cy="34791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2000" b="1" spc="-5" dirty="0" smtClean="0">
                <a:solidFill>
                  <a:schemeClr val="bg1"/>
                </a:solidFill>
                <a:latin typeface="Segoe UI"/>
                <a:cs typeface="Segoe UI"/>
              </a:rPr>
              <a:t>LA NORMA ISO 22301</a:t>
            </a:r>
            <a:endParaRPr sz="20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447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8" y="115722"/>
            <a:ext cx="7026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</a:t>
            </a: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 ISO 22301:2012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63328" y="1306067"/>
            <a:ext cx="1991995" cy="2171700"/>
          </a:xfrm>
          <a:custGeom>
            <a:avLst/>
            <a:gdLst/>
            <a:ahLst/>
            <a:cxnLst/>
            <a:rect l="l" t="t" r="r" b="b"/>
            <a:pathLst>
              <a:path w="1991995" h="2171700">
                <a:moveTo>
                  <a:pt x="0" y="0"/>
                </a:moveTo>
                <a:lnTo>
                  <a:pt x="1991868" y="0"/>
                </a:lnTo>
                <a:lnTo>
                  <a:pt x="1991868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98042" y="617038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564419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083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8567" y="459092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28665" y="893838"/>
            <a:ext cx="8083550" cy="597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latin typeface="Segoe UI"/>
                <a:cs typeface="Segoe UI"/>
              </a:rPr>
              <a:t>ISO</a:t>
            </a:r>
            <a:r>
              <a:rPr lang="es-PY" sz="2400" b="1" spc="-5" dirty="0" smtClean="0">
                <a:latin typeface="Segoe UI"/>
                <a:cs typeface="Segoe UI"/>
              </a:rPr>
              <a:t> </a:t>
            </a:r>
            <a:r>
              <a:rPr sz="2400" b="1" spc="-5" dirty="0" smtClean="0">
                <a:latin typeface="Segoe UI"/>
                <a:cs typeface="Segoe UI"/>
              </a:rPr>
              <a:t>2</a:t>
            </a:r>
            <a:r>
              <a:rPr lang="es-PY" sz="2400" b="1" spc="-5" dirty="0" smtClean="0">
                <a:latin typeface="Segoe UI"/>
                <a:cs typeface="Segoe UI"/>
              </a:rPr>
              <a:t>2301</a:t>
            </a:r>
            <a:r>
              <a:rPr sz="2400" b="1" spc="-5" dirty="0" smtClean="0">
                <a:latin typeface="Segoe UI"/>
                <a:cs typeface="Segoe UI"/>
              </a:rPr>
              <a:t>:201</a:t>
            </a:r>
            <a:r>
              <a:rPr lang="es-PY" sz="2400" b="1" spc="-5" dirty="0" smtClean="0">
                <a:latin typeface="Segoe UI"/>
                <a:cs typeface="Segoe UI"/>
              </a:rPr>
              <a:t>2</a:t>
            </a:r>
            <a:r>
              <a:rPr lang="es-PY" sz="2400" dirty="0" smtClean="0">
                <a:latin typeface="Segoe UI"/>
                <a:cs typeface="Segoe UI"/>
              </a:rPr>
              <a:t>: </a:t>
            </a:r>
            <a:r>
              <a:rPr sz="1800" b="1" spc="-5" dirty="0" err="1" smtClean="0">
                <a:latin typeface="Segoe UI"/>
                <a:cs typeface="Segoe UI"/>
              </a:rPr>
              <a:t>Sistema</a:t>
            </a:r>
            <a:r>
              <a:rPr sz="1800" b="1" spc="-5" dirty="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de </a:t>
            </a:r>
            <a:r>
              <a:rPr lang="es-PY" sz="1800" b="1" spc="-5" dirty="0" smtClean="0">
                <a:latin typeface="Segoe UI"/>
                <a:cs typeface="Segoe UI"/>
              </a:rPr>
              <a:t>Gestión de Continuidad del Negocio</a:t>
            </a:r>
          </a:p>
          <a:p>
            <a:pPr marL="5080" algn="ctr"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9085" marR="5715" indent="-286385" algn="just"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lang="es-PY" spc="-10" dirty="0" smtClean="0">
                <a:latin typeface="Segoe UI"/>
                <a:cs typeface="Segoe UI"/>
              </a:rPr>
              <a:t>publicada </a:t>
            </a:r>
            <a:r>
              <a:rPr lang="es-PY" spc="-10" dirty="0">
                <a:latin typeface="Segoe UI"/>
                <a:cs typeface="Segoe UI"/>
              </a:rPr>
              <a:t>el 15 de mayo, por el comité técnico 223 de la Organización Internacional para la Normalización (ISO, por sus siglas en inglés</a:t>
            </a:r>
            <a:r>
              <a:rPr lang="es-PY" spc="-10" dirty="0" smtClean="0">
                <a:latin typeface="Segoe UI"/>
                <a:cs typeface="Segoe UI"/>
              </a:rPr>
              <a:t>).</a:t>
            </a:r>
          </a:p>
          <a:p>
            <a:pPr marL="299085" marR="5715" indent="-286385" algn="just"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endParaRPr lang="es-PY" spc="-10" dirty="0">
              <a:latin typeface="Segoe UI"/>
              <a:cs typeface="Segoe UI"/>
            </a:endParaRPr>
          </a:p>
          <a:p>
            <a:pPr marL="299085" marR="5715" indent="-286385" algn="just"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lang="es-PY" spc="-10" dirty="0">
                <a:latin typeface="Segoe UI"/>
                <a:cs typeface="Segoe UI"/>
              </a:rPr>
              <a:t>r</a:t>
            </a:r>
            <a:r>
              <a:rPr lang="es-PY" spc="-10" dirty="0" smtClean="0">
                <a:latin typeface="Segoe UI"/>
                <a:cs typeface="Segoe UI"/>
              </a:rPr>
              <a:t>eemplaza </a:t>
            </a:r>
            <a:r>
              <a:rPr lang="es-PY" spc="-10" dirty="0">
                <a:latin typeface="Segoe UI"/>
                <a:cs typeface="Segoe UI"/>
              </a:rPr>
              <a:t>al estándar BS 25999-2:2007 “Gestión de la Continuidad del Negocio: Especificaciones”. </a:t>
            </a:r>
            <a:endParaRPr lang="es-PY" spc="-10" dirty="0" smtClean="0">
              <a:latin typeface="Segoe UI"/>
              <a:cs typeface="Segoe UI"/>
            </a:endParaRPr>
          </a:p>
          <a:p>
            <a:pPr marL="299085" marR="5715" indent="-286385" algn="just"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endParaRPr lang="es-PY" spc="-10" dirty="0">
              <a:latin typeface="Segoe UI"/>
              <a:cs typeface="Segoe UI"/>
            </a:endParaRPr>
          </a:p>
          <a:p>
            <a:pPr marL="299085" marR="5715" indent="-286385" algn="just"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lang="es-PY" spc="-10" dirty="0" smtClean="0">
                <a:latin typeface="Segoe UI"/>
                <a:cs typeface="Segoe UI"/>
              </a:rPr>
              <a:t>es </a:t>
            </a:r>
            <a:r>
              <a:rPr lang="es-PY" spc="-10" dirty="0">
                <a:solidFill>
                  <a:srgbClr val="C00000"/>
                </a:solidFill>
                <a:latin typeface="Segoe UI"/>
                <a:cs typeface="Segoe UI"/>
              </a:rPr>
              <a:t>certificable y auditable</a:t>
            </a:r>
            <a:r>
              <a:rPr lang="es-PY" spc="-10" dirty="0">
                <a:latin typeface="Segoe UI"/>
                <a:cs typeface="Segoe UI"/>
              </a:rPr>
              <a:t>. El estándar trae nuevos términos y novedades en la documentación requerida. </a:t>
            </a:r>
            <a:endParaRPr lang="es-PY" spc="-10" dirty="0" smtClean="0">
              <a:latin typeface="Segoe UI"/>
              <a:cs typeface="Segoe UI"/>
            </a:endParaRPr>
          </a:p>
          <a:p>
            <a:pPr marL="299085" marR="5715" indent="-286385" algn="just"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endParaRPr sz="1850" dirty="0">
              <a:latin typeface="Times New Roman"/>
              <a:cs typeface="Times New Roman"/>
            </a:endParaRPr>
          </a:p>
          <a:p>
            <a:pPr marL="299085" marR="5715" indent="-286385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sz="1800" spc="-10" dirty="0">
                <a:latin typeface="Segoe UI"/>
                <a:cs typeface="Segoe UI"/>
              </a:rPr>
              <a:t>proporciona un </a:t>
            </a:r>
            <a:r>
              <a:rPr sz="1800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formato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y </a:t>
            </a:r>
            <a:r>
              <a:rPr sz="1800" spc="-10" dirty="0">
                <a:latin typeface="Segoe UI"/>
                <a:cs typeface="Segoe UI"/>
              </a:rPr>
              <a:t>un </a:t>
            </a:r>
            <a:r>
              <a:rPr sz="1800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conjunto</a:t>
            </a:r>
            <a:r>
              <a:rPr sz="1800" spc="-10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de lineamientos </a:t>
            </a:r>
            <a:r>
              <a:rPr sz="1800" dirty="0">
                <a:latin typeface="Segoe UI"/>
                <a:cs typeface="Segoe UI"/>
              </a:rPr>
              <a:t>a </a:t>
            </a:r>
            <a:r>
              <a:rPr sz="1800" spc="-5" dirty="0">
                <a:latin typeface="Segoe UI"/>
                <a:cs typeface="Segoe UI"/>
              </a:rPr>
              <a:t>seguir </a:t>
            </a:r>
            <a:r>
              <a:rPr sz="1800" spc="-10" dirty="0">
                <a:latin typeface="Segoe UI"/>
                <a:cs typeface="Segoe UI"/>
              </a:rPr>
              <a:t>para</a:t>
            </a:r>
            <a:r>
              <a:rPr sz="1800" spc="29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el  desarrollo </a:t>
            </a:r>
            <a:r>
              <a:rPr sz="1800" spc="-5" dirty="0">
                <a:latin typeface="Segoe UI"/>
                <a:cs typeface="Segoe UI"/>
              </a:rPr>
              <a:t>documental de </a:t>
            </a:r>
            <a:r>
              <a:rPr sz="1800" dirty="0">
                <a:latin typeface="Segoe UI"/>
                <a:cs typeface="Segoe UI"/>
              </a:rPr>
              <a:t>un </a:t>
            </a:r>
            <a:r>
              <a:rPr sz="1800" spc="-5" dirty="0">
                <a:latin typeface="Segoe UI"/>
                <a:cs typeface="Segoe UI"/>
              </a:rPr>
              <a:t>sistema de</a:t>
            </a:r>
            <a:r>
              <a:rPr sz="1800" spc="-5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gestión</a:t>
            </a:r>
            <a:endParaRPr sz="1800" dirty="0">
              <a:latin typeface="Segoe UI"/>
              <a:cs typeface="Segoe UI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299720" algn="l"/>
              </a:tabLst>
            </a:pPr>
            <a:r>
              <a:rPr sz="1800" spc="-5" dirty="0">
                <a:latin typeface="Segoe UI"/>
                <a:cs typeface="Segoe UI"/>
              </a:rPr>
              <a:t>todos los documentos </a:t>
            </a:r>
            <a:r>
              <a:rPr sz="1800" spc="-10" dirty="0">
                <a:latin typeface="Segoe UI"/>
                <a:cs typeface="Segoe UI"/>
              </a:rPr>
              <a:t>relacionados </a:t>
            </a:r>
            <a:r>
              <a:rPr sz="1800" spc="-5" dirty="0">
                <a:latin typeface="Segoe UI"/>
                <a:cs typeface="Segoe UI"/>
              </a:rPr>
              <a:t>con los sistemas de gestión </a:t>
            </a:r>
            <a:r>
              <a:rPr sz="1800" dirty="0">
                <a:latin typeface="Segoe UI"/>
                <a:cs typeface="Segoe UI"/>
              </a:rPr>
              <a:t>se  </a:t>
            </a:r>
            <a:r>
              <a:rPr sz="1800" spc="-5" dirty="0">
                <a:latin typeface="Segoe UI"/>
                <a:cs typeface="Segoe UI"/>
              </a:rPr>
              <a:t>encuentran </a:t>
            </a:r>
            <a:r>
              <a:rPr sz="18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alineados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bajo </a:t>
            </a:r>
            <a:r>
              <a:rPr sz="1800" dirty="0">
                <a:latin typeface="Segoe UI"/>
                <a:cs typeface="Segoe UI"/>
              </a:rPr>
              <a:t>una </a:t>
            </a:r>
            <a:r>
              <a:rPr sz="18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misma</a:t>
            </a:r>
            <a:r>
              <a:rPr sz="1800" u="heavy" spc="-4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8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estructura</a:t>
            </a:r>
            <a:endParaRPr sz="1800" dirty="0">
              <a:solidFill>
                <a:srgbClr val="C00000"/>
              </a:solidFill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Segoe UI"/>
                <a:cs typeface="Segoe UI"/>
              </a:rPr>
              <a:t>certificar </a:t>
            </a:r>
            <a:r>
              <a:rPr sz="1800" spc="-5" dirty="0">
                <a:latin typeface="Segoe UI"/>
                <a:cs typeface="Segoe UI"/>
              </a:rPr>
              <a:t>múltiples </a:t>
            </a:r>
            <a:r>
              <a:rPr sz="1800" spc="-5" dirty="0">
                <a:solidFill>
                  <a:srgbClr val="C00000"/>
                </a:solidFill>
                <a:latin typeface="Segoe UI"/>
                <a:cs typeface="Segoe UI"/>
              </a:rPr>
              <a:t>“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N</a:t>
            </a:r>
            <a:r>
              <a:rPr sz="18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ormas de </a:t>
            </a:r>
            <a:r>
              <a:rPr sz="1800" b="1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</a:t>
            </a:r>
            <a:r>
              <a:rPr sz="1800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istemas </a:t>
            </a:r>
            <a:r>
              <a:rPr sz="18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de </a:t>
            </a:r>
            <a:r>
              <a:rPr sz="1800" b="1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</a:t>
            </a:r>
            <a:r>
              <a:rPr sz="18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estión</a:t>
            </a:r>
            <a:r>
              <a:rPr sz="1800" spc="-5" dirty="0">
                <a:latin typeface="Segoe UI"/>
                <a:cs typeface="Segoe UI"/>
              </a:rPr>
              <a:t>”</a:t>
            </a:r>
            <a:r>
              <a:rPr sz="1800" spc="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(NSG</a:t>
            </a:r>
            <a:r>
              <a:rPr sz="1800" spc="-5" dirty="0" smtClean="0">
                <a:latin typeface="Segoe UI"/>
                <a:cs typeface="Segoe UI"/>
              </a:rPr>
              <a:t>)</a:t>
            </a:r>
            <a:endParaRPr lang="es-PY" sz="1800" spc="-5" dirty="0" smtClean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s-PY" spc="-5" dirty="0" smtClean="0">
                <a:latin typeface="Segoe UI"/>
                <a:cs typeface="Segoe UI"/>
              </a:rPr>
              <a:t>Alineado con otras normas tales como ISO 9001, ISO 14001, ISO 27001, ISO 20000 entre otros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347495"/>
            <a:ext cx="1924674" cy="211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28774"/>
            <a:ext cx="10731500" cy="5355312"/>
          </a:xfrm>
          <a:prstGeom prst="rect">
            <a:avLst/>
          </a:prstGeom>
        </p:spPr>
        <p:txBody>
          <a:bodyPr/>
          <a:lstStyle/>
          <a:p>
            <a:pPr marL="153988" indent="-153988" algn="just"/>
            <a:r>
              <a:rPr lang="es-PY" sz="2800" dirty="0" smtClean="0"/>
              <a:t> Es un </a:t>
            </a:r>
            <a:r>
              <a:rPr lang="es-PY" sz="2800" b="1" dirty="0" smtClean="0"/>
              <a:t>estándar internacional </a:t>
            </a:r>
            <a:r>
              <a:rPr lang="es-PY" sz="2800" dirty="0" smtClean="0"/>
              <a:t>que especifica </a:t>
            </a:r>
            <a:r>
              <a:rPr lang="es-PY" sz="2800" b="1" dirty="0" smtClean="0"/>
              <a:t>requerimientos</a:t>
            </a:r>
            <a:r>
              <a:rPr lang="es-PY" sz="2800" dirty="0" smtClean="0"/>
              <a:t> para establecer y gestionar un </a:t>
            </a:r>
            <a:r>
              <a:rPr lang="es-PY" sz="2800" b="1" dirty="0" smtClean="0"/>
              <a:t>efectivo sistema de gestión de Continuidad del Negocio (SGCN)</a:t>
            </a:r>
          </a:p>
          <a:p>
            <a:pPr marL="153988" indent="-153988" algn="just"/>
            <a:endParaRPr lang="es-PY" sz="2800" dirty="0"/>
          </a:p>
          <a:p>
            <a:pPr marL="153988" indent="-153988" algn="just"/>
            <a:r>
              <a:rPr lang="es-PY" sz="2800" dirty="0" smtClean="0"/>
              <a:t> </a:t>
            </a:r>
            <a:r>
              <a:rPr lang="es-PY" sz="2800" dirty="0"/>
              <a:t>Como todo </a:t>
            </a:r>
            <a:r>
              <a:rPr lang="es-PY" sz="2800" dirty="0" smtClean="0"/>
              <a:t>proceso de gestión, su aplicación </a:t>
            </a:r>
            <a:r>
              <a:rPr lang="es-PY" sz="2800" b="1" dirty="0" smtClean="0"/>
              <a:t>involucra</a:t>
            </a:r>
            <a:r>
              <a:rPr lang="es-PY" sz="2800" dirty="0" smtClean="0"/>
              <a:t> </a:t>
            </a:r>
            <a:r>
              <a:rPr lang="es-PY" sz="2800" dirty="0"/>
              <a:t>determinados </a:t>
            </a:r>
            <a:r>
              <a:rPr lang="es-PY" sz="2800" b="1" dirty="0"/>
              <a:t>pasos obligatorios </a:t>
            </a:r>
            <a:r>
              <a:rPr lang="es-PY" sz="2800" dirty="0"/>
              <a:t>para garantizar la funcionalidad del </a:t>
            </a:r>
            <a:r>
              <a:rPr lang="es-PY" sz="2800" dirty="0" smtClean="0"/>
              <a:t>mismo.</a:t>
            </a:r>
          </a:p>
          <a:p>
            <a:pPr marL="153988" indent="-153988" algn="just"/>
            <a:endParaRPr lang="es-PY" sz="2800" dirty="0"/>
          </a:p>
          <a:p>
            <a:pPr marL="153988" indent="-153988" algn="just"/>
            <a:r>
              <a:rPr lang="es-PY" sz="2800" b="1" dirty="0" smtClean="0"/>
              <a:t>Componentes del SGCN</a:t>
            </a:r>
            <a:r>
              <a:rPr lang="es-PY" sz="2800" dirty="0" smtClean="0"/>
              <a:t>: Política, personas con responsabilidades, gestión de procesos. Documentaciones como evidencia auditable.</a:t>
            </a:r>
          </a:p>
          <a:p>
            <a:pPr marL="153988" indent="-153988" algn="just"/>
            <a:endParaRPr lang="es-PY" sz="2000" dirty="0"/>
          </a:p>
          <a:p>
            <a:pPr marL="153988" indent="-153988" algn="ctr">
              <a:buSzTx/>
              <a:buFont typeface="Wingdings" pitchFamily="2" charset="2"/>
              <a:buNone/>
            </a:pPr>
            <a:r>
              <a:rPr lang="es-PY" sz="2000" b="1" dirty="0">
                <a:solidFill>
                  <a:srgbClr val="C00000"/>
                </a:solidFill>
              </a:rPr>
              <a:t>La norma ISO 22301 es aplicable a todas compañías </a:t>
            </a:r>
            <a:br>
              <a:rPr lang="es-PY" sz="2000" b="1" dirty="0">
                <a:solidFill>
                  <a:srgbClr val="C00000"/>
                </a:solidFill>
              </a:rPr>
            </a:br>
            <a:r>
              <a:rPr lang="es-PY" sz="2000" b="1" dirty="0">
                <a:solidFill>
                  <a:srgbClr val="C00000"/>
                </a:solidFill>
              </a:rPr>
              <a:t>independiente de su área y tamaño</a:t>
            </a: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787648" y="908051"/>
            <a:ext cx="10731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s-PY" sz="2800" b="1" dirty="0" smtClean="0"/>
              <a:t>La Norma ISO 22301</a:t>
            </a:r>
            <a:endParaRPr lang="es-PY" sz="2800" b="1" dirty="0"/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spc="-5" smtClean="0">
                <a:solidFill>
                  <a:srgbClr val="A7A8A7"/>
                </a:solidFill>
                <a:latin typeface="Segoe UI"/>
                <a:cs typeface="Segoe UI"/>
              </a:rPr>
              <a:t>EN QUE CONSISTE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301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14"/>
          <p:cNvSpPr/>
          <p:nvPr/>
        </p:nvSpPr>
        <p:spPr>
          <a:xfrm>
            <a:off x="2779102" y="1752600"/>
            <a:ext cx="6320612" cy="3460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1406" y="2084370"/>
            <a:ext cx="839249" cy="589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7252" y="4396957"/>
            <a:ext cx="41701" cy="539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39808" y="4887967"/>
            <a:ext cx="29538" cy="24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50414" y="4901798"/>
            <a:ext cx="10424" cy="19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9767" y="4312588"/>
            <a:ext cx="151168" cy="495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5651" y="4863071"/>
            <a:ext cx="210246" cy="66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0828" y="4979254"/>
            <a:ext cx="366628" cy="44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0937" y="2092669"/>
            <a:ext cx="651590" cy="656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6718" y="1146612"/>
            <a:ext cx="4877378" cy="4605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769831" y="1162747"/>
            <a:ext cx="4372903" cy="42255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0" marR="5080" indent="-521334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Mejora continua del Sistema de Gestión de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Continuidad del Negocio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(SGCN)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32758" y="1590595"/>
            <a:ext cx="1337934" cy="36915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04211" y="1875057"/>
            <a:ext cx="998383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Partes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Interesadas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5523" y="3468417"/>
            <a:ext cx="1014311" cy="70019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635" algn="ctr">
              <a:lnSpc>
                <a:spcPts val="1300"/>
              </a:lnSpc>
              <a:spcBef>
                <a:spcPts val="259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Requisitos  para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  c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ont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ad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negocio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19867" y="1614107"/>
            <a:ext cx="1337934" cy="36901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889576" y="1897186"/>
            <a:ext cx="998383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Partes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Interesadas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66987" y="3490548"/>
            <a:ext cx="1042546" cy="53347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2384" marR="5080" indent="-20320" algn="just">
              <a:lnSpc>
                <a:spcPts val="1300"/>
              </a:lnSpc>
              <a:spcBef>
                <a:spcPts val="259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ad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del negocio  gestionada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41266" y="5529738"/>
            <a:ext cx="4887804" cy="2351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14521" y="5556937"/>
            <a:ext cx="274102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Análisis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 Impacto en el Negocio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(BIA)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54116" y="5460582"/>
            <a:ext cx="3859158" cy="2240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014780" y="5487780"/>
            <a:ext cx="2745372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Evaluación y tratamiento de los</a:t>
            </a:r>
            <a:r>
              <a:rPr sz="1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riesgos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56227" y="5661135"/>
            <a:ext cx="1699350" cy="2240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73228" y="5739974"/>
            <a:ext cx="2651542" cy="228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00802" y="5899032"/>
            <a:ext cx="2703670" cy="2268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061646" y="5688334"/>
            <a:ext cx="1980114" cy="435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Amenazas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Contexto de la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Organización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17968" y="5861687"/>
            <a:ext cx="3475153" cy="2268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612605" y="5888887"/>
            <a:ext cx="248907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Estrategias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y planes de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continuidad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35003" y="5962657"/>
            <a:ext cx="1702825" cy="22406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931376" y="5768555"/>
            <a:ext cx="1628255" cy="4097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Pruebas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simulacros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Liderazgo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xfrm>
            <a:off x="11442192" y="6563253"/>
            <a:ext cx="2794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9355">
              <a:lnSpc>
                <a:spcPts val="1425"/>
              </a:lnSpc>
            </a:pPr>
            <a:r>
              <a:rPr sz="1200" b="0" dirty="0">
                <a:latin typeface="Arial"/>
                <a:cs typeface="Arial"/>
              </a:rPr>
              <a:t>201213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3"/>
          <p:cNvSpPr txBox="1">
            <a:spLocks noGrp="1"/>
          </p:cNvSpPr>
          <p:nvPr>
            <p:ph type="title"/>
          </p:nvPr>
        </p:nvSpPr>
        <p:spPr>
          <a:xfrm>
            <a:off x="974088" y="115722"/>
            <a:ext cx="100895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</a:t>
            </a: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 ISO 22301:2012 – CICLO PDCA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62200" y="2667000"/>
            <a:ext cx="1691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lnSpc>
                <a:spcPct val="100000"/>
              </a:lnSpc>
              <a:spcBef>
                <a:spcPts val="5"/>
              </a:spcBef>
            </a:pPr>
            <a:r>
              <a:rPr lang="es-PY" sz="2800" b="1" dirty="0">
                <a:solidFill>
                  <a:srgbClr val="00B0F0"/>
                </a:solidFill>
                <a:latin typeface="Segoe UI"/>
                <a:cs typeface="Segoe UI"/>
              </a:rPr>
              <a:t>P</a:t>
            </a:r>
            <a:r>
              <a:rPr lang="es-PY" sz="2800" spc="100" dirty="0">
                <a:solidFill>
                  <a:srgbClr val="00B0F0"/>
                </a:solidFill>
                <a:latin typeface="Segoe UI"/>
                <a:cs typeface="Segoe UI"/>
              </a:rPr>
              <a:t>L</a:t>
            </a:r>
            <a:r>
              <a:rPr lang="es-PY" sz="2800" dirty="0">
                <a:solidFill>
                  <a:srgbClr val="00B0F0"/>
                </a:solidFill>
                <a:latin typeface="Segoe UI"/>
                <a:cs typeface="Segoe UI"/>
              </a:rPr>
              <a:t>AN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7769502" y="2749653"/>
            <a:ext cx="900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lnSpc>
                <a:spcPct val="100000"/>
              </a:lnSpc>
            </a:pPr>
            <a:r>
              <a:rPr lang="es-PY" sz="2800" b="1" spc="-5" dirty="0">
                <a:solidFill>
                  <a:srgbClr val="FF9900"/>
                </a:solidFill>
                <a:latin typeface="Segoe UI"/>
                <a:cs typeface="Segoe UI"/>
              </a:rPr>
              <a:t>D</a:t>
            </a:r>
            <a:r>
              <a:rPr lang="es-PY" sz="2800" spc="-5" dirty="0">
                <a:solidFill>
                  <a:srgbClr val="FF9900"/>
                </a:solidFill>
                <a:latin typeface="Segoe UI"/>
                <a:cs typeface="Segoe UI"/>
              </a:rPr>
              <a:t>O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7518191" y="3873737"/>
            <a:ext cx="1581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5435">
              <a:lnSpc>
                <a:spcPct val="100000"/>
              </a:lnSpc>
              <a:spcBef>
                <a:spcPts val="350"/>
              </a:spcBef>
            </a:pPr>
            <a:r>
              <a:rPr lang="es-PY" sz="2800" b="1" spc="-5" dirty="0">
                <a:solidFill>
                  <a:srgbClr val="99CC00"/>
                </a:solidFill>
                <a:latin typeface="Segoe UI"/>
                <a:cs typeface="Segoe UI"/>
              </a:rPr>
              <a:t>C</a:t>
            </a:r>
            <a:r>
              <a:rPr lang="es-PY" sz="2800" spc="-5" dirty="0">
                <a:solidFill>
                  <a:srgbClr val="99CC00"/>
                </a:solidFill>
                <a:latin typeface="Segoe UI"/>
                <a:cs typeface="Segoe UI"/>
              </a:rPr>
              <a:t>HECK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2667000" y="3794606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5930">
              <a:lnSpc>
                <a:spcPct val="100000"/>
              </a:lnSpc>
            </a:pPr>
            <a:r>
              <a:rPr lang="es-PY" sz="2800" b="1" spc="-5" dirty="0">
                <a:solidFill>
                  <a:srgbClr val="0070C0"/>
                </a:solidFill>
                <a:latin typeface="Segoe UI"/>
                <a:cs typeface="Segoe UI"/>
              </a:rPr>
              <a:t>A</a:t>
            </a:r>
            <a:r>
              <a:rPr lang="es-PY" sz="2800" spc="-5" dirty="0">
                <a:solidFill>
                  <a:srgbClr val="0070C0"/>
                </a:solidFill>
                <a:latin typeface="Segoe UI"/>
                <a:cs typeface="Segoe UI"/>
              </a:rPr>
              <a:t>CT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6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1"/>
          <p:cNvSpPr txBox="1"/>
          <p:nvPr/>
        </p:nvSpPr>
        <p:spPr>
          <a:xfrm>
            <a:off x="3376388" y="6324600"/>
            <a:ext cx="5293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egoe UI"/>
                <a:cs typeface="Segoe UI"/>
              </a:rPr>
              <a:t>BCMS: </a:t>
            </a:r>
            <a:r>
              <a:rPr sz="2000" spc="-5" dirty="0">
                <a:latin typeface="Segoe UI"/>
                <a:cs typeface="Segoe UI"/>
              </a:rPr>
              <a:t>Alineada </a:t>
            </a:r>
            <a:r>
              <a:rPr sz="2000" dirty="0">
                <a:latin typeface="Segoe UI"/>
                <a:cs typeface="Segoe UI"/>
              </a:rPr>
              <a:t>a </a:t>
            </a:r>
            <a:r>
              <a:rPr sz="2000" spc="-5" dirty="0">
                <a:latin typeface="Segoe UI"/>
                <a:cs typeface="Segoe UI"/>
              </a:rPr>
              <a:t>las </a:t>
            </a:r>
            <a:r>
              <a:rPr sz="2000" dirty="0">
                <a:latin typeface="Segoe UI"/>
                <a:cs typeface="Segoe UI"/>
              </a:rPr>
              <a:t>normas </a:t>
            </a:r>
            <a:r>
              <a:rPr sz="2000" spc="-5" dirty="0">
                <a:latin typeface="Segoe UI"/>
                <a:cs typeface="Segoe UI"/>
              </a:rPr>
              <a:t>ISO 22301,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22313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27777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442192" y="6563253"/>
            <a:ext cx="2794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9355">
              <a:lnSpc>
                <a:spcPts val="1425"/>
              </a:lnSpc>
            </a:pPr>
            <a:r>
              <a:rPr sz="1200" b="0" dirty="0">
                <a:latin typeface="Arial"/>
                <a:cs typeface="Arial"/>
              </a:rPr>
              <a:t>201212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974088" y="115722"/>
            <a:ext cx="100895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smtClean="0">
                <a:solidFill>
                  <a:srgbClr val="A7A8A7"/>
                </a:solidFill>
                <a:latin typeface="Segoe UI"/>
                <a:cs typeface="Segoe UI"/>
              </a:rPr>
              <a:t>NORMA ISO 22301:2012 – CICLO PDCA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145738"/>
            <a:ext cx="10353246" cy="1292662"/>
          </a:xfrm>
          <a:prstGeom prst="rect">
            <a:avLst/>
          </a:prstGeom>
        </p:spPr>
        <p:txBody>
          <a:bodyPr/>
          <a:lstStyle/>
          <a:p>
            <a:pPr marL="153988" indent="-153988" algn="just"/>
            <a:r>
              <a:rPr lang="es-PY" sz="2800" b="1" dirty="0" smtClean="0"/>
              <a:t>Establecimiento</a:t>
            </a:r>
            <a:r>
              <a:rPr lang="es-PY" sz="2800" dirty="0" smtClean="0"/>
              <a:t>. Establecer una Política de Continuidad del Negocio, Objetivos, metas, procesos y procedimientos relevantes para mejorar la continuidad del negocio </a:t>
            </a:r>
            <a:endParaRPr lang="es-PY" sz="2800" b="1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1650" y="2794206"/>
            <a:ext cx="10420350" cy="861774"/>
          </a:xfrm>
          <a:prstGeom prst="rect">
            <a:avLst/>
          </a:prstGeom>
        </p:spPr>
        <p:txBody>
          <a:bodyPr/>
          <a:lstStyle/>
          <a:p>
            <a:pPr marL="153988" indent="-153988" algn="just"/>
            <a:r>
              <a:rPr lang="es-PY" sz="2800" b="1" dirty="0" smtClean="0"/>
              <a:t>Implementar y Operar </a:t>
            </a:r>
            <a:r>
              <a:rPr lang="es-PY" sz="2800" dirty="0" smtClean="0"/>
              <a:t>la política de Continuidad del Negocio, controles, procesos y procedimientos.</a:t>
            </a:r>
            <a:endParaRPr lang="es-PY" sz="2800" b="1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4343400"/>
            <a:ext cx="9906000" cy="1292662"/>
          </a:xfrm>
          <a:prstGeom prst="rect">
            <a:avLst/>
          </a:prstGeom>
        </p:spPr>
        <p:txBody>
          <a:bodyPr/>
          <a:lstStyle/>
          <a:p>
            <a:pPr marL="153988" indent="-153988" algn="just"/>
            <a:r>
              <a:rPr lang="es-PY" sz="2800" b="1" dirty="0" smtClean="0"/>
              <a:t>Monitoreo y Revisión </a:t>
            </a:r>
            <a:r>
              <a:rPr lang="es-PY" sz="2800" dirty="0" smtClean="0"/>
              <a:t>del desempeño contra política de Continuidad del Negocio, objetivos. Resultados se reportan a la gerencia.</a:t>
            </a:r>
            <a:endParaRPr lang="es-PY" sz="2800" b="1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6323" y="5943600"/>
            <a:ext cx="9819265" cy="861774"/>
          </a:xfrm>
          <a:prstGeom prst="rect">
            <a:avLst/>
          </a:prstGeom>
        </p:spPr>
        <p:txBody>
          <a:bodyPr/>
          <a:lstStyle/>
          <a:p>
            <a:pPr marL="153988" indent="-153988" algn="just"/>
            <a:r>
              <a:rPr lang="es-PY" sz="2800" b="1" dirty="0" smtClean="0"/>
              <a:t>Mantener y Mejorar </a:t>
            </a:r>
            <a:r>
              <a:rPr lang="es-PY" sz="2800" dirty="0" smtClean="0"/>
              <a:t>el SGCN tomando acción correctiva basada en resultados de las revisiones gerenciales. </a:t>
            </a:r>
            <a:endParaRPr lang="es-PY" sz="2800" b="1" dirty="0" smtClean="0"/>
          </a:p>
        </p:txBody>
      </p:sp>
      <p:sp>
        <p:nvSpPr>
          <p:cNvPr id="14" name="13 Rectángulo"/>
          <p:cNvSpPr/>
          <p:nvPr/>
        </p:nvSpPr>
        <p:spPr>
          <a:xfrm>
            <a:off x="61368" y="1056620"/>
            <a:ext cx="1691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lnSpc>
                <a:spcPct val="100000"/>
              </a:lnSpc>
              <a:spcBef>
                <a:spcPts val="5"/>
              </a:spcBef>
            </a:pPr>
            <a:r>
              <a:rPr lang="es-PY" sz="2800" b="1" dirty="0">
                <a:solidFill>
                  <a:srgbClr val="00B0F0"/>
                </a:solidFill>
                <a:latin typeface="Segoe UI"/>
                <a:cs typeface="Segoe UI"/>
              </a:rPr>
              <a:t>P</a:t>
            </a:r>
            <a:r>
              <a:rPr lang="es-PY" sz="2800" spc="100" dirty="0">
                <a:solidFill>
                  <a:srgbClr val="00B0F0"/>
                </a:solidFill>
                <a:latin typeface="Segoe UI"/>
                <a:cs typeface="Segoe UI"/>
              </a:rPr>
              <a:t>L</a:t>
            </a:r>
            <a:r>
              <a:rPr lang="es-PY" sz="2800" dirty="0">
                <a:solidFill>
                  <a:srgbClr val="00B0F0"/>
                </a:solidFill>
                <a:latin typeface="Segoe UI"/>
                <a:cs typeface="Segoe UI"/>
              </a:rPr>
              <a:t>AN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3754" y="2749962"/>
            <a:ext cx="900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lnSpc>
                <a:spcPct val="100000"/>
              </a:lnSpc>
            </a:pPr>
            <a:r>
              <a:rPr lang="es-PY" sz="2800" b="1" spc="-5" dirty="0">
                <a:solidFill>
                  <a:srgbClr val="FF9900"/>
                </a:solidFill>
                <a:latin typeface="Segoe UI"/>
                <a:cs typeface="Segoe UI"/>
              </a:rPr>
              <a:t>D</a:t>
            </a:r>
            <a:r>
              <a:rPr lang="es-PY" sz="2800" spc="-5" dirty="0">
                <a:solidFill>
                  <a:srgbClr val="FF9900"/>
                </a:solidFill>
                <a:latin typeface="Segoe UI"/>
                <a:cs typeface="Segoe UI"/>
              </a:rPr>
              <a:t>O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4800" y="4353580"/>
            <a:ext cx="1581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5435">
              <a:lnSpc>
                <a:spcPct val="100000"/>
              </a:lnSpc>
              <a:spcBef>
                <a:spcPts val="350"/>
              </a:spcBef>
            </a:pPr>
            <a:r>
              <a:rPr lang="es-PY" sz="2800" b="1" spc="-5" dirty="0">
                <a:solidFill>
                  <a:srgbClr val="99CC00"/>
                </a:solidFill>
                <a:latin typeface="Segoe UI"/>
                <a:cs typeface="Segoe UI"/>
              </a:rPr>
              <a:t>C</a:t>
            </a:r>
            <a:r>
              <a:rPr lang="es-PY" sz="2800" spc="-5" dirty="0">
                <a:solidFill>
                  <a:srgbClr val="99CC00"/>
                </a:solidFill>
                <a:latin typeface="Segoe UI"/>
                <a:cs typeface="Segoe UI"/>
              </a:rPr>
              <a:t>HECK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1000" y="6019800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5930">
              <a:lnSpc>
                <a:spcPct val="100000"/>
              </a:lnSpc>
            </a:pPr>
            <a:r>
              <a:rPr lang="es-PY" sz="2800" b="1" spc="-5" dirty="0">
                <a:solidFill>
                  <a:srgbClr val="0070C0"/>
                </a:solidFill>
                <a:latin typeface="Segoe UI"/>
                <a:cs typeface="Segoe UI"/>
              </a:rPr>
              <a:t>A</a:t>
            </a:r>
            <a:r>
              <a:rPr lang="es-PY" sz="2800" spc="-5" dirty="0">
                <a:solidFill>
                  <a:srgbClr val="0070C0"/>
                </a:solidFill>
                <a:latin typeface="Segoe UI"/>
                <a:cs typeface="Segoe UI"/>
              </a:rPr>
              <a:t>CT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18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6762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A7A8A7"/>
                </a:solidFill>
                <a:latin typeface="Segoe UI"/>
                <a:cs typeface="Segoe UI"/>
              </a:rPr>
              <a:t>ISO/IEC </a:t>
            </a:r>
            <a:r>
              <a:rPr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2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2301</a:t>
            </a:r>
            <a:r>
              <a:rPr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:201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2</a:t>
            </a:r>
            <a:r>
              <a:rPr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A7A8A7"/>
                </a:solidFill>
                <a:latin typeface="Segoe UI"/>
                <a:cs typeface="Segoe UI"/>
              </a:rPr>
              <a:t>-</a:t>
            </a:r>
            <a:r>
              <a:rPr sz="3200" b="1" spc="-25" dirty="0">
                <a:solidFill>
                  <a:srgbClr val="A7A8A7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A7A8A7"/>
                </a:solidFill>
                <a:latin typeface="Segoe UI"/>
                <a:cs typeface="Segoe UI"/>
              </a:rPr>
              <a:t>ESTRUCTURA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948" y="1150327"/>
            <a:ext cx="5123180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0</a:t>
            </a:r>
            <a:r>
              <a:rPr sz="1200" b="1" spc="3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Introducción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0.1</a:t>
            </a:r>
            <a:r>
              <a:rPr sz="1200" spc="3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General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0.2 </a:t>
            </a:r>
            <a:r>
              <a:rPr sz="1200" spc="-5" dirty="0">
                <a:latin typeface="Segoe UI"/>
                <a:cs typeface="Segoe UI"/>
              </a:rPr>
              <a:t>Compatibilidad con </a:t>
            </a:r>
            <a:r>
              <a:rPr sz="1200" dirty="0">
                <a:latin typeface="Segoe UI"/>
                <a:cs typeface="Segoe UI"/>
              </a:rPr>
              <a:t>otras </a:t>
            </a:r>
            <a:r>
              <a:rPr sz="1200" spc="-5" dirty="0">
                <a:latin typeface="Segoe UI"/>
                <a:cs typeface="Segoe UI"/>
              </a:rPr>
              <a:t>normas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10" dirty="0">
                <a:latin typeface="Segoe UI"/>
                <a:cs typeface="Segoe UI"/>
              </a:rPr>
              <a:t>sistema </a:t>
            </a:r>
            <a:r>
              <a:rPr sz="1200" dirty="0">
                <a:latin typeface="Segoe UI"/>
                <a:cs typeface="Segoe UI"/>
              </a:rPr>
              <a:t>de</a:t>
            </a:r>
            <a:r>
              <a:rPr sz="1200" spc="-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gestión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lain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Segoe UI"/>
                <a:cs typeface="Segoe UI"/>
              </a:rPr>
              <a:t>Alcance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AutoNum type="arabicPlain"/>
              <a:tabLst>
                <a:tab pos="240665" algn="l"/>
                <a:tab pos="241300" algn="l"/>
              </a:tabLst>
            </a:pPr>
            <a:r>
              <a:rPr sz="1200" b="1" spc="-10" dirty="0">
                <a:latin typeface="Segoe UI"/>
                <a:cs typeface="Segoe UI"/>
              </a:rPr>
              <a:t>Referencias</a:t>
            </a:r>
            <a:r>
              <a:rPr sz="1200" b="1" spc="-5" dirty="0">
                <a:latin typeface="Segoe UI"/>
                <a:cs typeface="Segoe UI"/>
              </a:rPr>
              <a:t> normativas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3 </a:t>
            </a:r>
            <a:r>
              <a:rPr sz="1200" b="1" spc="-20" dirty="0">
                <a:latin typeface="Segoe UI"/>
                <a:cs typeface="Segoe UI"/>
              </a:rPr>
              <a:t>Términos </a:t>
            </a:r>
            <a:r>
              <a:rPr sz="1200" b="1" dirty="0">
                <a:latin typeface="Segoe UI"/>
                <a:cs typeface="Segoe UI"/>
              </a:rPr>
              <a:t>y</a:t>
            </a:r>
            <a:r>
              <a:rPr sz="1200" b="1" spc="-10" dirty="0">
                <a:latin typeface="Segoe UI"/>
                <a:cs typeface="Segoe UI"/>
              </a:rPr>
              <a:t> definiciones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4 </a:t>
            </a:r>
            <a:r>
              <a:rPr sz="1200" b="1" spc="-5" dirty="0">
                <a:latin typeface="Segoe UI"/>
                <a:cs typeface="Segoe UI"/>
              </a:rPr>
              <a:t>Contexto </a:t>
            </a:r>
            <a:r>
              <a:rPr sz="1200" b="1" dirty="0">
                <a:latin typeface="Segoe UI"/>
                <a:cs typeface="Segoe UI"/>
              </a:rPr>
              <a:t>de </a:t>
            </a:r>
            <a:r>
              <a:rPr sz="1200" b="1" spc="-5" dirty="0">
                <a:latin typeface="Segoe UI"/>
                <a:cs typeface="Segoe UI"/>
              </a:rPr>
              <a:t>la</a:t>
            </a:r>
            <a:r>
              <a:rPr sz="1200" b="1" spc="-4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organización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4.1 </a:t>
            </a:r>
            <a:r>
              <a:rPr sz="1200" spc="-5" dirty="0">
                <a:latin typeface="Segoe UI"/>
                <a:cs typeface="Segoe UI"/>
              </a:rPr>
              <a:t>Comprender la organización </a:t>
            </a:r>
            <a:r>
              <a:rPr sz="1200" dirty="0">
                <a:latin typeface="Segoe UI"/>
                <a:cs typeface="Segoe UI"/>
              </a:rPr>
              <a:t>y </a:t>
            </a:r>
            <a:r>
              <a:rPr sz="1200" spc="-5" dirty="0">
                <a:latin typeface="Segoe UI"/>
                <a:cs typeface="Segoe UI"/>
              </a:rPr>
              <a:t>su</a:t>
            </a:r>
            <a:r>
              <a:rPr sz="1200" spc="-1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contexto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4.2 </a:t>
            </a:r>
            <a:r>
              <a:rPr sz="1200" spc="-5" dirty="0">
                <a:latin typeface="Segoe UI"/>
                <a:cs typeface="Segoe UI"/>
              </a:rPr>
              <a:t>Comprender las necesidades </a:t>
            </a:r>
            <a:r>
              <a:rPr sz="1200" dirty="0">
                <a:latin typeface="Segoe UI"/>
                <a:cs typeface="Segoe UI"/>
              </a:rPr>
              <a:t>y </a:t>
            </a:r>
            <a:r>
              <a:rPr sz="1200" spc="-5" dirty="0">
                <a:latin typeface="Segoe UI"/>
                <a:cs typeface="Segoe UI"/>
              </a:rPr>
              <a:t>expectativas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las </a:t>
            </a:r>
            <a:r>
              <a:rPr sz="1200" dirty="0">
                <a:latin typeface="Segoe UI"/>
                <a:cs typeface="Segoe UI"/>
              </a:rPr>
              <a:t>partes</a:t>
            </a:r>
            <a:r>
              <a:rPr sz="1200" spc="-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interesadas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4.3 </a:t>
            </a:r>
            <a:r>
              <a:rPr sz="1200" spc="-5" dirty="0">
                <a:latin typeface="Segoe UI"/>
                <a:cs typeface="Segoe UI"/>
              </a:rPr>
              <a:t>Determinar el alcance del</a:t>
            </a:r>
            <a:r>
              <a:rPr sz="1200" spc="-45" dirty="0">
                <a:latin typeface="Segoe UI"/>
                <a:cs typeface="Segoe UI"/>
              </a:rPr>
              <a:t> </a:t>
            </a:r>
            <a:r>
              <a:rPr lang="es-PY" sz="1200" spc="-5" dirty="0" smtClean="0">
                <a:latin typeface="Segoe UI"/>
                <a:cs typeface="Segoe UI"/>
              </a:rPr>
              <a:t>SGCN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4.4 </a:t>
            </a:r>
            <a:r>
              <a:rPr sz="1200" spc="-10" dirty="0">
                <a:latin typeface="Segoe UI"/>
                <a:cs typeface="Segoe UI"/>
              </a:rPr>
              <a:t>Sistema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gestión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 seguridad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</a:t>
            </a:r>
            <a:r>
              <a:rPr sz="1200" spc="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información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5</a:t>
            </a:r>
            <a:r>
              <a:rPr sz="1200" b="1" spc="3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Liderazgo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5.1 </a:t>
            </a:r>
            <a:r>
              <a:rPr sz="1200" spc="-5" dirty="0">
                <a:latin typeface="Segoe UI"/>
                <a:cs typeface="Segoe UI"/>
              </a:rPr>
              <a:t>Liderazgo </a:t>
            </a:r>
            <a:r>
              <a:rPr sz="1200" dirty="0">
                <a:latin typeface="Segoe UI"/>
                <a:cs typeface="Segoe UI"/>
              </a:rPr>
              <a:t>y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compromiso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5.2</a:t>
            </a:r>
            <a:r>
              <a:rPr sz="1200" spc="31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Política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5.3 </a:t>
            </a:r>
            <a:r>
              <a:rPr sz="1200" spc="-10" dirty="0">
                <a:latin typeface="Segoe UI"/>
                <a:cs typeface="Segoe UI"/>
              </a:rPr>
              <a:t>Roles </a:t>
            </a:r>
            <a:r>
              <a:rPr sz="1200" spc="-5" dirty="0">
                <a:latin typeface="Segoe UI"/>
                <a:cs typeface="Segoe UI"/>
              </a:rPr>
              <a:t>organizacionales, responsabilidades </a:t>
            </a:r>
            <a:r>
              <a:rPr sz="1200" dirty="0">
                <a:latin typeface="Segoe UI"/>
                <a:cs typeface="Segoe UI"/>
              </a:rPr>
              <a:t>y</a:t>
            </a:r>
            <a:r>
              <a:rPr sz="1200" spc="-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autoridades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6</a:t>
            </a:r>
            <a:r>
              <a:rPr sz="1200" b="1" spc="31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Planificación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6.1 </a:t>
            </a:r>
            <a:r>
              <a:rPr sz="1200" spc="-5" dirty="0">
                <a:latin typeface="Segoe UI"/>
                <a:cs typeface="Segoe UI"/>
              </a:rPr>
              <a:t>Acciones para abordar los riesgos </a:t>
            </a:r>
            <a:r>
              <a:rPr sz="1200" dirty="0">
                <a:latin typeface="Segoe UI"/>
                <a:cs typeface="Segoe UI"/>
              </a:rPr>
              <a:t>y </a:t>
            </a:r>
            <a:r>
              <a:rPr sz="1200" spc="-5" dirty="0">
                <a:latin typeface="Segoe UI"/>
                <a:cs typeface="Segoe UI"/>
              </a:rPr>
              <a:t>las</a:t>
            </a:r>
            <a:r>
              <a:rPr sz="1200" spc="-8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oportunidades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6.1.2 </a:t>
            </a:r>
            <a:r>
              <a:rPr sz="1200" spc="-5" dirty="0">
                <a:latin typeface="Segoe UI"/>
                <a:cs typeface="Segoe UI"/>
              </a:rPr>
              <a:t>Evaluación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riesgo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 seguridad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información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6.1.3 </a:t>
            </a:r>
            <a:r>
              <a:rPr sz="1200" spc="-15" dirty="0">
                <a:latin typeface="Segoe UI"/>
                <a:cs typeface="Segoe UI"/>
              </a:rPr>
              <a:t>Tratamiento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riesgo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 seguridad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</a:t>
            </a:r>
            <a:r>
              <a:rPr sz="1200" spc="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información</a:t>
            </a:r>
            <a:endParaRPr sz="1200" dirty="0">
              <a:latin typeface="Segoe UI"/>
              <a:cs typeface="Segoe UI"/>
            </a:endParaRPr>
          </a:p>
          <a:p>
            <a:pPr marL="241300" marR="49657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6.2 </a:t>
            </a:r>
            <a:r>
              <a:rPr sz="1200" spc="-5" dirty="0">
                <a:latin typeface="Segoe UI"/>
                <a:cs typeface="Segoe UI"/>
              </a:rPr>
              <a:t>Objetivos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seguridad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 información </a:t>
            </a:r>
            <a:r>
              <a:rPr sz="1200" dirty="0">
                <a:latin typeface="Segoe UI"/>
                <a:cs typeface="Segoe UI"/>
              </a:rPr>
              <a:t>y </a:t>
            </a:r>
            <a:r>
              <a:rPr sz="1200" spc="-5" dirty="0">
                <a:latin typeface="Segoe UI"/>
                <a:cs typeface="Segoe UI"/>
              </a:rPr>
              <a:t>planificación para  lograrlos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8308" y="1150327"/>
            <a:ext cx="4720590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7</a:t>
            </a:r>
            <a:r>
              <a:rPr sz="1200" b="1" spc="310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Apoyo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7.1</a:t>
            </a:r>
            <a:r>
              <a:rPr sz="1200" spc="31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Recursos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7.2</a:t>
            </a:r>
            <a:r>
              <a:rPr sz="1200" spc="229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Competencias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7.3</a:t>
            </a:r>
            <a:r>
              <a:rPr sz="1200" spc="229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Conocimiento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7.4</a:t>
            </a:r>
            <a:r>
              <a:rPr sz="1200" spc="2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Comunicación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7.5 </a:t>
            </a:r>
            <a:r>
              <a:rPr sz="1200" spc="-5" dirty="0">
                <a:latin typeface="Segoe UI"/>
                <a:cs typeface="Segoe UI"/>
              </a:rPr>
              <a:t>Información</a:t>
            </a:r>
            <a:r>
              <a:rPr sz="1200" spc="-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documentada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7.5.2 </a:t>
            </a:r>
            <a:r>
              <a:rPr sz="1200" spc="-5" dirty="0">
                <a:latin typeface="Segoe UI"/>
                <a:cs typeface="Segoe UI"/>
              </a:rPr>
              <a:t>Creación </a:t>
            </a:r>
            <a:r>
              <a:rPr sz="1200" dirty="0">
                <a:latin typeface="Segoe UI"/>
                <a:cs typeface="Segoe UI"/>
              </a:rPr>
              <a:t>y</a:t>
            </a:r>
            <a:r>
              <a:rPr sz="1200" spc="-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actualización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7.5.3 </a:t>
            </a:r>
            <a:r>
              <a:rPr sz="1200" spc="-5" dirty="0">
                <a:latin typeface="Segoe UI"/>
                <a:cs typeface="Segoe UI"/>
              </a:rPr>
              <a:t>Control </a:t>
            </a:r>
            <a:r>
              <a:rPr sz="1200" dirty="0">
                <a:latin typeface="Segoe UI"/>
                <a:cs typeface="Segoe UI"/>
              </a:rPr>
              <a:t>de </a:t>
            </a:r>
            <a:r>
              <a:rPr sz="1200" spc="-5" dirty="0">
                <a:latin typeface="Segoe UI"/>
                <a:cs typeface="Segoe UI"/>
              </a:rPr>
              <a:t>la información</a:t>
            </a:r>
            <a:r>
              <a:rPr sz="1200" spc="-8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documentada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8</a:t>
            </a:r>
            <a:r>
              <a:rPr sz="1200" b="1" spc="3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Operación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8.1 </a:t>
            </a:r>
            <a:r>
              <a:rPr lang="es-PY" sz="1200" spc="-5" dirty="0" smtClean="0">
                <a:latin typeface="Segoe UI"/>
                <a:cs typeface="Segoe UI"/>
              </a:rPr>
              <a:t>Planeamiento operacional y control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8.2 </a:t>
            </a:r>
            <a:r>
              <a:rPr lang="es-PY" sz="1200" dirty="0" smtClean="0">
                <a:latin typeface="Segoe UI"/>
                <a:cs typeface="Segoe UI"/>
              </a:rPr>
              <a:t>Análisis de impacto del negocio y evaluación del riesgo 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 smtClean="0">
                <a:latin typeface="Segoe UI"/>
                <a:cs typeface="Segoe UI"/>
              </a:rPr>
              <a:t>8.3 </a:t>
            </a:r>
            <a:r>
              <a:rPr lang="es-PY" sz="1200" spc="-15" dirty="0" smtClean="0">
                <a:latin typeface="Segoe UI"/>
                <a:cs typeface="Segoe UI"/>
              </a:rPr>
              <a:t>Estrategia de continuidad del negocio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s-PY" sz="1200" spc="-15" dirty="0" smtClean="0">
                <a:latin typeface="Segoe UI"/>
                <a:cs typeface="Segoe UI"/>
              </a:rPr>
              <a:t>8.4 Establecimiento e Implementación de procedimientos para continuidad del negocio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s-PY" sz="1200" spc="-15" dirty="0" smtClean="0">
                <a:latin typeface="Segoe UI"/>
                <a:cs typeface="Segoe UI"/>
              </a:rPr>
              <a:t>8.5 Prueba y Ensayo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9 </a:t>
            </a:r>
            <a:r>
              <a:rPr sz="1200" b="1" spc="-10" dirty="0">
                <a:latin typeface="Segoe UI"/>
                <a:cs typeface="Segoe UI"/>
              </a:rPr>
              <a:t>Evaluación </a:t>
            </a:r>
            <a:r>
              <a:rPr sz="1200" b="1" dirty="0">
                <a:latin typeface="Segoe UI"/>
                <a:cs typeface="Segoe UI"/>
              </a:rPr>
              <a:t>de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desempeño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9.1 </a:t>
            </a:r>
            <a:r>
              <a:rPr sz="1200" spc="-5" dirty="0">
                <a:latin typeface="Segoe UI"/>
                <a:cs typeface="Segoe UI"/>
              </a:rPr>
              <a:t>Monitoreo, medición, análisis </a:t>
            </a:r>
            <a:r>
              <a:rPr sz="1200" dirty="0">
                <a:latin typeface="Segoe UI"/>
                <a:cs typeface="Segoe UI"/>
              </a:rPr>
              <a:t>y</a:t>
            </a:r>
            <a:r>
              <a:rPr sz="1200" spc="-7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evaluación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9.2 </a:t>
            </a:r>
            <a:r>
              <a:rPr sz="1200" spc="-5" dirty="0">
                <a:latin typeface="Segoe UI"/>
                <a:cs typeface="Segoe UI"/>
              </a:rPr>
              <a:t>Auditoría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interna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9.3 </a:t>
            </a:r>
            <a:r>
              <a:rPr sz="1200" spc="-10" dirty="0">
                <a:latin typeface="Segoe UI"/>
                <a:cs typeface="Segoe UI"/>
              </a:rPr>
              <a:t>Revisión </a:t>
            </a:r>
            <a:r>
              <a:rPr sz="1200" dirty="0">
                <a:latin typeface="Segoe UI"/>
                <a:cs typeface="Segoe UI"/>
              </a:rPr>
              <a:t>de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gestión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b="1" dirty="0">
                <a:latin typeface="Segoe UI"/>
                <a:cs typeface="Segoe UI"/>
              </a:rPr>
              <a:t>10</a:t>
            </a:r>
            <a:r>
              <a:rPr sz="1200" b="1" spc="3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Mejora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10.1 No </a:t>
            </a:r>
            <a:r>
              <a:rPr sz="1200" spc="-5" dirty="0">
                <a:latin typeface="Segoe UI"/>
                <a:cs typeface="Segoe UI"/>
              </a:rPr>
              <a:t>conformidades </a:t>
            </a:r>
            <a:r>
              <a:rPr sz="1200" dirty="0">
                <a:latin typeface="Segoe UI"/>
                <a:cs typeface="Segoe UI"/>
              </a:rPr>
              <a:t>y </a:t>
            </a:r>
            <a:r>
              <a:rPr sz="1200" spc="-5" dirty="0">
                <a:latin typeface="Segoe UI"/>
                <a:cs typeface="Segoe UI"/>
              </a:rPr>
              <a:t>acciones</a:t>
            </a:r>
            <a:r>
              <a:rPr sz="1200" spc="-8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correctivas</a:t>
            </a:r>
            <a:endParaRPr sz="1200" dirty="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Segoe UI"/>
                <a:cs typeface="Segoe UI"/>
              </a:rPr>
              <a:t>10.2 </a:t>
            </a:r>
            <a:r>
              <a:rPr sz="1200" spc="-5" dirty="0">
                <a:latin typeface="Segoe UI"/>
                <a:cs typeface="Segoe UI"/>
              </a:rPr>
              <a:t>Mejora</a:t>
            </a:r>
            <a:r>
              <a:rPr sz="1200" spc="-3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continua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98042" y="617038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98042" y="564419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083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567" y="459092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5317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3106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2586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5" dirty="0">
                <a:solidFill>
                  <a:srgbClr val="A7A8A7"/>
                </a:solidFill>
                <a:latin typeface="Segoe UI"/>
                <a:cs typeface="Segoe UI"/>
              </a:rPr>
              <a:t>FACILITADOR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669" y="838200"/>
            <a:ext cx="10781665" cy="5932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5"/>
              </a:lnSpc>
              <a:spcBef>
                <a:spcPts val="100"/>
              </a:spcBef>
            </a:pPr>
            <a:r>
              <a:rPr lang="es-PY" sz="2400" b="1" spc="-5" dirty="0" smtClean="0">
                <a:latin typeface="Segoe UI"/>
                <a:cs typeface="Segoe UI"/>
              </a:rPr>
              <a:t>CLAUDIA GUANES HICKETHIER</a:t>
            </a:r>
            <a:endParaRPr sz="2400" dirty="0">
              <a:latin typeface="Segoe UI"/>
              <a:cs typeface="Segoe UI"/>
            </a:endParaRPr>
          </a:p>
          <a:p>
            <a:pPr marL="12700" marR="5080">
              <a:lnSpc>
                <a:spcPts val="1920"/>
              </a:lnSpc>
              <a:spcBef>
                <a:spcPts val="20"/>
              </a:spcBef>
            </a:pPr>
            <a:r>
              <a:rPr lang="es-PY" sz="1600" spc="-10" dirty="0" smtClean="0">
                <a:latin typeface="Segoe UI"/>
                <a:cs typeface="Segoe UI"/>
              </a:rPr>
              <a:t>Ing. en Sistemas, </a:t>
            </a:r>
            <a:r>
              <a:rPr sz="1600" spc="-10" dirty="0" err="1" smtClean="0">
                <a:latin typeface="Segoe UI"/>
                <a:cs typeface="Segoe UI"/>
              </a:rPr>
              <a:t>experiencia</a:t>
            </a:r>
            <a:r>
              <a:rPr sz="1600" spc="-10" dirty="0" smtClean="0">
                <a:latin typeface="Segoe UI"/>
                <a:cs typeface="Segoe UI"/>
              </a:rPr>
              <a:t> </a:t>
            </a:r>
            <a:r>
              <a:rPr lang="es-PY" sz="1600" spc="-10" dirty="0" smtClean="0">
                <a:latin typeface="Segoe UI"/>
                <a:cs typeface="Segoe UI"/>
              </a:rPr>
              <a:t>centrada </a:t>
            </a:r>
            <a:r>
              <a:rPr sz="1600" spc="-5" dirty="0" smtClean="0">
                <a:latin typeface="Segoe UI"/>
                <a:cs typeface="Segoe UI"/>
              </a:rPr>
              <a:t>en </a:t>
            </a:r>
            <a:r>
              <a:rPr sz="1600" spc="-5" dirty="0">
                <a:latin typeface="Segoe UI"/>
                <a:cs typeface="Segoe UI"/>
              </a:rPr>
              <a:t>las </a:t>
            </a:r>
            <a:r>
              <a:rPr sz="1600" spc="-10" dirty="0" err="1">
                <a:latin typeface="Segoe UI"/>
                <a:cs typeface="Segoe UI"/>
              </a:rPr>
              <a:t>áreas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 smtClean="0">
                <a:latin typeface="Segoe UI"/>
                <a:cs typeface="Segoe UI"/>
              </a:rPr>
              <a:t>de</a:t>
            </a:r>
            <a:r>
              <a:rPr lang="es-PY" sz="1600" spc="-5" dirty="0">
                <a:latin typeface="Segoe UI"/>
                <a:cs typeface="Segoe UI"/>
              </a:rPr>
              <a:t> </a:t>
            </a:r>
            <a:r>
              <a:rPr lang="es-PY" sz="1600" spc="-5" dirty="0" smtClean="0">
                <a:latin typeface="Segoe UI"/>
                <a:cs typeface="Segoe UI"/>
              </a:rPr>
              <a:t>Sistemas de Información y  Gestión,  </a:t>
            </a:r>
            <a:r>
              <a:rPr sz="1600" spc="-5" dirty="0" err="1" smtClean="0">
                <a:latin typeface="Segoe UI"/>
                <a:cs typeface="Segoe UI"/>
              </a:rPr>
              <a:t>Seguridad</a:t>
            </a:r>
            <a:r>
              <a:rPr sz="1600" spc="-5" dirty="0" smtClean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 la Información, </a:t>
            </a:r>
            <a:r>
              <a:rPr sz="1600" spc="-10" dirty="0">
                <a:latin typeface="Segoe UI"/>
                <a:cs typeface="Segoe UI"/>
              </a:rPr>
              <a:t>Continuidad </a:t>
            </a:r>
            <a:r>
              <a:rPr sz="1600" spc="-5" dirty="0">
                <a:latin typeface="Segoe UI"/>
                <a:cs typeface="Segoe UI"/>
              </a:rPr>
              <a:t>del </a:t>
            </a:r>
            <a:r>
              <a:rPr sz="1600" spc="-10" dirty="0">
                <a:latin typeface="Segoe UI"/>
                <a:cs typeface="Segoe UI"/>
              </a:rPr>
              <a:t>Negocio, </a:t>
            </a:r>
            <a:r>
              <a:rPr sz="1600" spc="-20" dirty="0">
                <a:latin typeface="Segoe UI"/>
                <a:cs typeface="Segoe UI"/>
              </a:rPr>
              <a:t>Tecnologías </a:t>
            </a:r>
            <a:r>
              <a:rPr sz="1600" spc="-5" dirty="0">
                <a:latin typeface="Segoe UI"/>
                <a:cs typeface="Segoe UI"/>
              </a:rPr>
              <a:t>de la </a:t>
            </a:r>
            <a:r>
              <a:rPr sz="1600" spc="-5" dirty="0" err="1">
                <a:latin typeface="Segoe UI"/>
                <a:cs typeface="Segoe UI"/>
              </a:rPr>
              <a:t>Información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lang="es-PY" sz="1600" spc="-5" dirty="0" smtClean="0">
                <a:latin typeface="Segoe UI"/>
                <a:cs typeface="Segoe UI"/>
              </a:rPr>
              <a:t>y Comunicación y Gerenciamiento de Proyectos.</a:t>
            </a:r>
          </a:p>
          <a:p>
            <a:pPr marL="12700" marR="5080">
              <a:lnSpc>
                <a:spcPts val="1920"/>
              </a:lnSpc>
              <a:spcBef>
                <a:spcPts val="20"/>
              </a:spcBef>
            </a:pPr>
            <a:endParaRPr lang="es-PY" sz="1600" dirty="0">
              <a:latin typeface="Segoe UI"/>
              <a:cs typeface="Segoe UI"/>
            </a:endParaRPr>
          </a:p>
          <a:p>
            <a:pPr marL="12700" marR="5080">
              <a:lnSpc>
                <a:spcPts val="1920"/>
              </a:lnSpc>
              <a:spcBef>
                <a:spcPts val="20"/>
              </a:spcBef>
            </a:pPr>
            <a:r>
              <a:rPr sz="1600" b="1" u="sng" spc="-5" dirty="0" err="1" smtClean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Certificaciones</a:t>
            </a:r>
            <a:r>
              <a:rPr lang="es-PY" sz="1600" b="1" u="sng" spc="-5" dirty="0" smtClean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Internacionales</a:t>
            </a:r>
            <a:endParaRPr sz="16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Segoe UI"/>
                <a:cs typeface="Segoe UI"/>
              </a:rPr>
              <a:t>Auditor </a:t>
            </a:r>
            <a:r>
              <a:rPr sz="1600" spc="-5" dirty="0">
                <a:latin typeface="Segoe UI"/>
                <a:cs typeface="Segoe UI"/>
              </a:rPr>
              <a:t>Líder ISO/IEC 27001 </a:t>
            </a:r>
            <a:r>
              <a:rPr lang="es-PY" sz="1600" spc="-5" dirty="0" smtClean="0">
                <a:latin typeface="Segoe UI"/>
                <a:cs typeface="Segoe UI"/>
              </a:rPr>
              <a:t>Gestión de Seguridad de la Información </a:t>
            </a:r>
            <a:r>
              <a:rPr sz="1600" spc="-10" dirty="0" smtClean="0">
                <a:latin typeface="Segoe UI"/>
                <a:cs typeface="Segoe UI"/>
              </a:rPr>
              <a:t>con </a:t>
            </a:r>
            <a:r>
              <a:rPr sz="1600" b="1" spc="-5" dirty="0" err="1" smtClean="0">
                <a:latin typeface="Segoe UI"/>
                <a:cs typeface="Segoe UI"/>
              </a:rPr>
              <a:t>acreditación</a:t>
            </a:r>
            <a:r>
              <a:rPr sz="1600" b="1" spc="-5" dirty="0" smtClean="0">
                <a:latin typeface="Segoe UI"/>
                <a:cs typeface="Segoe UI"/>
              </a:rPr>
              <a:t> </a:t>
            </a:r>
            <a:r>
              <a:rPr sz="1600" b="1" spc="100" dirty="0" smtClean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ANSI</a:t>
            </a:r>
            <a:endParaRPr sz="16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Auditor </a:t>
            </a:r>
            <a:r>
              <a:rPr sz="1600" spc="-5" dirty="0" err="1">
                <a:latin typeface="Segoe UI"/>
                <a:cs typeface="Segoe UI"/>
              </a:rPr>
              <a:t>Líder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lang="es-PY" sz="1600" spc="-5" dirty="0">
                <a:latin typeface="Segoe UI"/>
                <a:cs typeface="Segoe UI"/>
              </a:rPr>
              <a:t>ISO 22301 Gestión </a:t>
            </a:r>
            <a:r>
              <a:rPr sz="1600" spc="-5" dirty="0" smtClean="0">
                <a:latin typeface="Segoe UI"/>
                <a:cs typeface="Segoe UI"/>
              </a:rPr>
              <a:t>de </a:t>
            </a:r>
            <a:r>
              <a:rPr sz="1600" spc="-5" dirty="0">
                <a:latin typeface="Segoe UI"/>
                <a:cs typeface="Segoe UI"/>
              </a:rPr>
              <a:t>la </a:t>
            </a:r>
            <a:r>
              <a:rPr sz="1600" spc="-10" dirty="0">
                <a:latin typeface="Segoe UI"/>
                <a:cs typeface="Segoe UI"/>
              </a:rPr>
              <a:t>Continuidad </a:t>
            </a:r>
            <a:r>
              <a:rPr sz="1600" spc="-5" dirty="0">
                <a:latin typeface="Segoe UI"/>
                <a:cs typeface="Segoe UI"/>
              </a:rPr>
              <a:t>del </a:t>
            </a:r>
            <a:r>
              <a:rPr sz="1600" spc="-10" dirty="0" err="1">
                <a:latin typeface="Segoe UI"/>
                <a:cs typeface="Segoe UI"/>
              </a:rPr>
              <a:t>Negocio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 smtClean="0">
                <a:latin typeface="Segoe UI"/>
                <a:cs typeface="Segoe UI"/>
              </a:rPr>
              <a:t> </a:t>
            </a:r>
            <a:r>
              <a:rPr sz="1600" spc="-10" dirty="0" smtClean="0">
                <a:latin typeface="Segoe UI"/>
                <a:cs typeface="Segoe UI"/>
              </a:rPr>
              <a:t>con </a:t>
            </a:r>
            <a:r>
              <a:rPr sz="1600" b="1" spc="-5" dirty="0" err="1" smtClean="0">
                <a:latin typeface="Segoe UI"/>
                <a:cs typeface="Segoe UI"/>
              </a:rPr>
              <a:t>acreditación</a:t>
            </a:r>
            <a:r>
              <a:rPr sz="1600" b="1" spc="-5" dirty="0" smtClean="0">
                <a:latin typeface="Segoe UI"/>
                <a:cs typeface="Segoe UI"/>
              </a:rPr>
              <a:t> ANSI</a:t>
            </a:r>
            <a:endParaRPr lang="es-PY" sz="1600" b="1" spc="-5" dirty="0" smtClean="0">
              <a:latin typeface="Segoe UI"/>
              <a:cs typeface="Segoe UI"/>
            </a:endParaRPr>
          </a:p>
          <a:p>
            <a:pPr marL="12700"/>
            <a:r>
              <a:rPr lang="es-PY" sz="1600" spc="-10" dirty="0" smtClean="0">
                <a:latin typeface="Segoe UI"/>
                <a:cs typeface="Segoe UI"/>
              </a:rPr>
              <a:t>Auditor </a:t>
            </a:r>
            <a:r>
              <a:rPr lang="es-PY" sz="1600" spc="-5" dirty="0" smtClean="0">
                <a:latin typeface="Segoe UI"/>
                <a:cs typeface="Segoe UI"/>
              </a:rPr>
              <a:t>Líder </a:t>
            </a:r>
            <a:r>
              <a:rPr lang="es-PY" sz="1600" spc="-5" dirty="0">
                <a:latin typeface="Segoe UI"/>
                <a:cs typeface="Segoe UI"/>
              </a:rPr>
              <a:t>ISO 9001 Gestión de la </a:t>
            </a:r>
            <a:r>
              <a:rPr lang="es-PY" sz="1600" spc="-10" dirty="0">
                <a:latin typeface="Segoe UI"/>
                <a:cs typeface="Segoe UI"/>
              </a:rPr>
              <a:t>Calidad con doble  </a:t>
            </a:r>
            <a:r>
              <a:rPr lang="es-PY" sz="1600" b="1" spc="-5" dirty="0">
                <a:latin typeface="Segoe UI"/>
                <a:cs typeface="Segoe UI"/>
              </a:rPr>
              <a:t>acreditación </a:t>
            </a:r>
            <a:r>
              <a:rPr lang="es-PY" sz="1600" b="1" spc="100" dirty="0">
                <a:latin typeface="Segoe UI"/>
                <a:cs typeface="Segoe UI"/>
              </a:rPr>
              <a:t> IRCA-</a:t>
            </a:r>
            <a:r>
              <a:rPr lang="es-PY" sz="1600" b="1" spc="-5" dirty="0">
                <a:latin typeface="Segoe UI"/>
                <a:cs typeface="Segoe UI"/>
              </a:rPr>
              <a:t>ANSI</a:t>
            </a:r>
            <a:endParaRPr lang="es-PY" sz="1600" b="1" spc="-1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s-PY" sz="1600" spc="-10" dirty="0">
                <a:latin typeface="Segoe UI"/>
                <a:cs typeface="Segoe UI"/>
              </a:rPr>
              <a:t>PMP </a:t>
            </a:r>
            <a:r>
              <a:rPr lang="es-PY" sz="1600" spc="-10" dirty="0" smtClean="0">
                <a:latin typeface="Segoe UI"/>
                <a:cs typeface="Segoe UI"/>
              </a:rPr>
              <a:t>Gestión </a:t>
            </a:r>
            <a:r>
              <a:rPr lang="es-PY" sz="1600" spc="-10" dirty="0">
                <a:latin typeface="Segoe UI"/>
                <a:cs typeface="Segoe UI"/>
              </a:rPr>
              <a:t>de Proyectos</a:t>
            </a:r>
            <a:endParaRPr sz="1600" spc="-10" dirty="0">
              <a:latin typeface="Segoe UI"/>
              <a:cs typeface="Segoe UI"/>
            </a:endParaRPr>
          </a:p>
          <a:p>
            <a:pPr marL="12700" marR="266065" indent="-635">
              <a:lnSpc>
                <a:spcPct val="100000"/>
              </a:lnSpc>
            </a:pPr>
            <a:r>
              <a:rPr lang="es-PY" sz="1600" spc="-10" dirty="0" smtClean="0">
                <a:latin typeface="Segoe UI"/>
                <a:cs typeface="Segoe UI"/>
              </a:rPr>
              <a:t>Implementador </a:t>
            </a:r>
            <a:r>
              <a:rPr sz="1600" spc="-5" dirty="0" err="1" smtClean="0">
                <a:latin typeface="Segoe UI"/>
                <a:cs typeface="Segoe UI"/>
              </a:rPr>
              <a:t>Líder</a:t>
            </a:r>
            <a:r>
              <a:rPr sz="1600" spc="-5" dirty="0" smtClean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ISO/IEC </a:t>
            </a:r>
            <a:r>
              <a:rPr sz="1600" spc="-5" dirty="0" smtClean="0">
                <a:latin typeface="Segoe UI"/>
                <a:cs typeface="Segoe UI"/>
              </a:rPr>
              <a:t>27001</a:t>
            </a:r>
            <a:r>
              <a:rPr lang="es-PY" sz="1600" spc="-5" dirty="0">
                <a:latin typeface="Segoe UI"/>
                <a:cs typeface="Segoe UI"/>
              </a:rPr>
              <a:t> Gestión de Seguridad de la Información </a:t>
            </a:r>
            <a:r>
              <a:rPr lang="es-PY" sz="1600" spc="-10" dirty="0" smtClean="0">
                <a:latin typeface="Segoe UI"/>
                <a:cs typeface="Segoe UI"/>
              </a:rPr>
              <a:t>con </a:t>
            </a:r>
            <a:r>
              <a:rPr lang="es-PY" sz="1600" b="1" spc="-5" dirty="0">
                <a:latin typeface="Segoe UI"/>
                <a:cs typeface="Segoe UI"/>
              </a:rPr>
              <a:t>acreditación </a:t>
            </a:r>
            <a:r>
              <a:rPr lang="es-PY" sz="1600" b="1" spc="100" dirty="0">
                <a:latin typeface="Segoe UI"/>
                <a:cs typeface="Segoe UI"/>
              </a:rPr>
              <a:t> </a:t>
            </a:r>
            <a:r>
              <a:rPr lang="es-PY" sz="1600" b="1" spc="-5" dirty="0" smtClean="0">
                <a:latin typeface="Segoe UI"/>
                <a:cs typeface="Segoe UI"/>
              </a:rPr>
              <a:t>ANSI</a:t>
            </a:r>
            <a:endParaRPr lang="es-PY" sz="1650" dirty="0">
              <a:latin typeface="Times New Roman"/>
              <a:cs typeface="Times New Roman"/>
            </a:endParaRPr>
          </a:p>
          <a:p>
            <a:pPr marL="12700" marR="266065" indent="-635">
              <a:lnSpc>
                <a:spcPct val="100000"/>
              </a:lnSpc>
            </a:pPr>
            <a:r>
              <a:rPr lang="es-PY" sz="1600" spc="-10" dirty="0">
                <a:latin typeface="Segoe UI"/>
                <a:cs typeface="Segoe UI"/>
              </a:rPr>
              <a:t>Implementador </a:t>
            </a:r>
            <a:r>
              <a:rPr lang="es-PY" sz="1600" spc="-5" dirty="0">
                <a:latin typeface="Segoe UI"/>
                <a:cs typeface="Segoe UI"/>
              </a:rPr>
              <a:t>Líder </a:t>
            </a:r>
            <a:r>
              <a:rPr lang="es-PY" sz="1600" spc="-5" dirty="0" smtClean="0">
                <a:latin typeface="Segoe UI"/>
                <a:cs typeface="Segoe UI"/>
              </a:rPr>
              <a:t>ISO 22301 </a:t>
            </a:r>
            <a:r>
              <a:rPr lang="es-PY" sz="1600" spc="-5" dirty="0">
                <a:latin typeface="Segoe UI"/>
                <a:cs typeface="Segoe UI"/>
              </a:rPr>
              <a:t>Gestión de la </a:t>
            </a:r>
            <a:r>
              <a:rPr lang="es-PY" sz="1600" spc="-10" dirty="0">
                <a:latin typeface="Segoe UI"/>
                <a:cs typeface="Segoe UI"/>
              </a:rPr>
              <a:t>Continuidad </a:t>
            </a:r>
            <a:r>
              <a:rPr lang="es-PY" sz="1600" spc="-5" dirty="0">
                <a:latin typeface="Segoe UI"/>
                <a:cs typeface="Segoe UI"/>
              </a:rPr>
              <a:t>del </a:t>
            </a:r>
            <a:r>
              <a:rPr lang="es-PY" sz="1600" spc="-10" dirty="0">
                <a:latin typeface="Segoe UI"/>
                <a:cs typeface="Segoe UI"/>
              </a:rPr>
              <a:t>Negocio</a:t>
            </a:r>
            <a:r>
              <a:rPr lang="es-PY" sz="1600" spc="-5" dirty="0" smtClean="0">
                <a:latin typeface="Segoe UI"/>
                <a:cs typeface="Segoe UI"/>
              </a:rPr>
              <a:t> </a:t>
            </a:r>
            <a:r>
              <a:rPr lang="es-PY" sz="1600" spc="-10" dirty="0">
                <a:latin typeface="Segoe UI"/>
                <a:cs typeface="Segoe UI"/>
              </a:rPr>
              <a:t>con </a:t>
            </a:r>
            <a:r>
              <a:rPr lang="es-PY" sz="1600" b="1" spc="-5" dirty="0">
                <a:latin typeface="Segoe UI"/>
                <a:cs typeface="Segoe UI"/>
              </a:rPr>
              <a:t>acreditación </a:t>
            </a:r>
            <a:r>
              <a:rPr lang="es-PY" sz="1600" b="1" spc="100" dirty="0">
                <a:latin typeface="Segoe UI"/>
                <a:cs typeface="Segoe UI"/>
              </a:rPr>
              <a:t> </a:t>
            </a:r>
            <a:r>
              <a:rPr lang="es-PY" sz="1600" b="1" spc="-5" dirty="0" smtClean="0">
                <a:latin typeface="Segoe UI"/>
                <a:cs typeface="Segoe UI"/>
              </a:rPr>
              <a:t>ANSI</a:t>
            </a:r>
          </a:p>
          <a:p>
            <a:pPr marL="12700" marR="266065" indent="-635">
              <a:lnSpc>
                <a:spcPct val="100000"/>
              </a:lnSpc>
            </a:pPr>
            <a:r>
              <a:rPr lang="es-PY" sz="1600" spc="-10" dirty="0" smtClean="0">
                <a:latin typeface="Segoe UI"/>
                <a:cs typeface="Segoe UI"/>
              </a:rPr>
              <a:t>Implementador </a:t>
            </a:r>
            <a:r>
              <a:rPr lang="es-PY" sz="1600" spc="-5" dirty="0">
                <a:latin typeface="Segoe UI"/>
                <a:cs typeface="Segoe UI"/>
              </a:rPr>
              <a:t>Líder </a:t>
            </a:r>
            <a:r>
              <a:rPr lang="es-PY" sz="1600" spc="-5" dirty="0" smtClean="0">
                <a:latin typeface="Segoe UI"/>
                <a:cs typeface="Segoe UI"/>
              </a:rPr>
              <a:t>ISO 9001 </a:t>
            </a:r>
            <a:r>
              <a:rPr lang="es-PY" sz="1600" spc="-5" dirty="0">
                <a:latin typeface="Segoe UI"/>
                <a:cs typeface="Segoe UI"/>
              </a:rPr>
              <a:t>Gestión de la </a:t>
            </a:r>
            <a:r>
              <a:rPr lang="es-PY" sz="1600" spc="-10" dirty="0" smtClean="0">
                <a:latin typeface="Segoe UI"/>
                <a:cs typeface="Segoe UI"/>
              </a:rPr>
              <a:t>Calidad con doble  </a:t>
            </a:r>
            <a:r>
              <a:rPr lang="es-PY" sz="1600" b="1" spc="-5" dirty="0">
                <a:latin typeface="Segoe UI"/>
                <a:cs typeface="Segoe UI"/>
              </a:rPr>
              <a:t>acreditación </a:t>
            </a:r>
            <a:r>
              <a:rPr lang="es-PY" sz="1600" b="1" spc="100" dirty="0">
                <a:latin typeface="Segoe UI"/>
                <a:cs typeface="Segoe UI"/>
              </a:rPr>
              <a:t> </a:t>
            </a:r>
            <a:r>
              <a:rPr lang="es-PY" sz="1600" b="1" spc="100" dirty="0" smtClean="0">
                <a:latin typeface="Segoe UI"/>
                <a:cs typeface="Segoe UI"/>
              </a:rPr>
              <a:t>IRCA-</a:t>
            </a:r>
            <a:r>
              <a:rPr lang="es-PY" sz="1600" b="1" spc="-5" dirty="0" smtClean="0">
                <a:latin typeface="Segoe UI"/>
                <a:cs typeface="Segoe UI"/>
              </a:rPr>
              <a:t>ANSI</a:t>
            </a:r>
            <a:endParaRPr lang="es-PY" sz="1600" b="1" spc="-1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s-PY" sz="1600" b="1" spc="-10" dirty="0" smtClean="0">
                <a:latin typeface="Segoe UI"/>
                <a:cs typeface="Segoe UI"/>
              </a:rPr>
              <a:t>Perfil </a:t>
            </a:r>
            <a:r>
              <a:rPr sz="1600" b="1" spc="-5" dirty="0" smtClean="0">
                <a:latin typeface="Segoe UI"/>
                <a:cs typeface="Segoe UI"/>
              </a:rPr>
              <a:t>de </a:t>
            </a:r>
            <a:r>
              <a:rPr lang="es-PY" sz="1600" b="1" spc="-5" dirty="0" smtClean="0">
                <a:latin typeface="Segoe UI"/>
                <a:cs typeface="Segoe UI"/>
              </a:rPr>
              <a:t>Profesional</a:t>
            </a:r>
            <a:r>
              <a:rPr sz="1600" b="1" spc="-5" dirty="0" smtClean="0">
                <a:latin typeface="Segoe UI"/>
                <a:cs typeface="Segoe UI"/>
              </a:rPr>
              <a:t>:</a:t>
            </a:r>
            <a:endParaRPr sz="1600" dirty="0">
              <a:latin typeface="Segoe UI"/>
              <a:cs typeface="Segoe UI"/>
            </a:endParaRPr>
          </a:p>
          <a:p>
            <a:pPr marL="299085" marR="54483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s-PY" sz="1600" spc="-10" dirty="0" smtClean="0">
                <a:latin typeface="Segoe UI"/>
                <a:cs typeface="Segoe UI"/>
              </a:rPr>
              <a:t>CEO FSA LATAM PY  – Auditor de TUV </a:t>
            </a:r>
            <a:r>
              <a:rPr lang="es-PY" sz="1600" spc="-10" dirty="0" err="1" smtClean="0">
                <a:latin typeface="Segoe UI"/>
                <a:cs typeface="Segoe UI"/>
              </a:rPr>
              <a:t>Rheinland</a:t>
            </a:r>
            <a:r>
              <a:rPr lang="es-PY" sz="1600" spc="-10" dirty="0" smtClean="0">
                <a:latin typeface="Segoe UI"/>
                <a:cs typeface="Segoe UI"/>
              </a:rPr>
              <a:t> – Instructor CC360 – Instructor PECB</a:t>
            </a:r>
          </a:p>
          <a:p>
            <a:pPr marL="299085" marR="54483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s-PY" sz="1600" spc="-10" dirty="0" smtClean="0">
                <a:latin typeface="Segoe UI"/>
                <a:cs typeface="Segoe UI"/>
              </a:rPr>
              <a:t>Gerencia </a:t>
            </a:r>
            <a:r>
              <a:rPr sz="1600" spc="-5" dirty="0" smtClean="0">
                <a:latin typeface="Segoe UI"/>
                <a:cs typeface="Segoe UI"/>
              </a:rPr>
              <a:t>de </a:t>
            </a:r>
            <a:r>
              <a:rPr sz="1600" spc="-15" dirty="0" err="1">
                <a:latin typeface="Segoe UI"/>
                <a:cs typeface="Segoe UI"/>
              </a:rPr>
              <a:t>Proyectos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 smtClean="0">
                <a:latin typeface="Segoe UI"/>
                <a:cs typeface="Segoe UI"/>
              </a:rPr>
              <a:t>de</a:t>
            </a:r>
            <a:r>
              <a:rPr lang="es-PY" sz="1600" spc="-10" dirty="0">
                <a:latin typeface="Segoe UI"/>
                <a:cs typeface="Segoe UI"/>
              </a:rPr>
              <a:t> </a:t>
            </a:r>
            <a:r>
              <a:rPr sz="1600" spc="-10" dirty="0" smtClean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Implantación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spc="-10" dirty="0">
                <a:latin typeface="Segoe UI"/>
                <a:cs typeface="Segoe UI"/>
              </a:rPr>
              <a:t>Sistemas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spc="-10" dirty="0">
                <a:latin typeface="Segoe UI"/>
                <a:cs typeface="Segoe UI"/>
              </a:rPr>
              <a:t>Gestión </a:t>
            </a:r>
            <a:r>
              <a:rPr sz="1600" spc="-5" dirty="0">
                <a:latin typeface="Segoe UI"/>
                <a:cs typeface="Segoe UI"/>
              </a:rPr>
              <a:t>de Seguridad de la </a:t>
            </a:r>
            <a:r>
              <a:rPr sz="1600" spc="-10" dirty="0">
                <a:latin typeface="Segoe UI"/>
                <a:cs typeface="Segoe UI"/>
              </a:rPr>
              <a:t>Información,  Sistemas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spc="-10" dirty="0">
                <a:latin typeface="Segoe UI"/>
                <a:cs typeface="Segoe UI"/>
              </a:rPr>
              <a:t>Gestión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spc="-10" dirty="0">
                <a:latin typeface="Segoe UI"/>
                <a:cs typeface="Segoe UI"/>
              </a:rPr>
              <a:t>Continuidad </a:t>
            </a:r>
            <a:r>
              <a:rPr sz="1600" spc="-5" dirty="0">
                <a:latin typeface="Segoe UI"/>
                <a:cs typeface="Segoe UI"/>
              </a:rPr>
              <a:t>del </a:t>
            </a:r>
            <a:r>
              <a:rPr sz="1600" spc="-10" dirty="0" err="1" smtClean="0">
                <a:latin typeface="Segoe UI"/>
                <a:cs typeface="Segoe UI"/>
              </a:rPr>
              <a:t>Negocio</a:t>
            </a:r>
            <a:r>
              <a:rPr lang="es-PY" sz="1600" spc="-10" dirty="0" smtClean="0">
                <a:latin typeface="Segoe UI"/>
                <a:cs typeface="Segoe UI"/>
              </a:rPr>
              <a:t>, </a:t>
            </a:r>
            <a:r>
              <a:rPr sz="1600" spc="-5" dirty="0" smtClean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Gesstión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dirty="0">
                <a:latin typeface="Segoe UI"/>
                <a:cs typeface="Segoe UI"/>
              </a:rPr>
              <a:t>Servicios </a:t>
            </a:r>
            <a:r>
              <a:rPr sz="1600" spc="-5" dirty="0">
                <a:latin typeface="Segoe UI"/>
                <a:cs typeface="Segoe UI"/>
              </a:rPr>
              <a:t>de</a:t>
            </a:r>
            <a:r>
              <a:rPr sz="1600" spc="114" dirty="0">
                <a:latin typeface="Segoe UI"/>
                <a:cs typeface="Segoe UI"/>
              </a:rPr>
              <a:t> </a:t>
            </a:r>
            <a:r>
              <a:rPr sz="1600" spc="-5" dirty="0" smtClean="0">
                <a:latin typeface="Segoe UI"/>
                <a:cs typeface="Segoe UI"/>
              </a:rPr>
              <a:t>TI</a:t>
            </a:r>
            <a:r>
              <a:rPr lang="es-PY" sz="1600" spc="-5" dirty="0" smtClean="0">
                <a:latin typeface="Segoe UI"/>
                <a:cs typeface="Segoe UI"/>
              </a:rPr>
              <a:t>  y Gestión de Calidad</a:t>
            </a:r>
            <a:r>
              <a:rPr sz="1600" spc="-5" dirty="0" smtClean="0">
                <a:latin typeface="Segoe UI"/>
                <a:cs typeface="Segoe UI"/>
              </a:rPr>
              <a:t>.</a:t>
            </a:r>
            <a:endParaRPr sz="16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Segoe UI"/>
                <a:cs typeface="Segoe UI"/>
              </a:rPr>
              <a:t>Instructor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spc="-10" dirty="0">
                <a:latin typeface="Segoe UI"/>
                <a:cs typeface="Segoe UI"/>
              </a:rPr>
              <a:t>Sistemas </a:t>
            </a:r>
            <a:r>
              <a:rPr sz="1600" spc="-5" dirty="0">
                <a:latin typeface="Segoe UI"/>
                <a:cs typeface="Segoe UI"/>
              </a:rPr>
              <a:t>de </a:t>
            </a:r>
            <a:r>
              <a:rPr sz="1600" spc="-10" dirty="0" err="1" smtClean="0">
                <a:latin typeface="Segoe UI"/>
                <a:cs typeface="Segoe UI"/>
              </a:rPr>
              <a:t>Gestión</a:t>
            </a:r>
            <a:r>
              <a:rPr lang="es-PY" sz="1600" spc="-10" dirty="0" smtClean="0">
                <a:latin typeface="Segoe UI"/>
                <a:cs typeface="Segoe UI"/>
              </a:rPr>
              <a:t> FSA LATAM</a:t>
            </a:r>
            <a:endParaRPr sz="1600" dirty="0">
              <a:latin typeface="Segoe UI"/>
              <a:cs typeface="Segoe U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Segoe UI"/>
                <a:cs typeface="Segoe UI"/>
              </a:rPr>
              <a:t>ISO/IEC 27001 – Seguridad de la Información, </a:t>
            </a:r>
            <a:endParaRPr lang="es-PY" sz="1600" spc="-5" dirty="0" smtClean="0">
              <a:latin typeface="Segoe UI"/>
              <a:cs typeface="Segoe U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 smtClean="0">
                <a:latin typeface="Segoe UI"/>
                <a:cs typeface="Segoe UI"/>
              </a:rPr>
              <a:t>ISO </a:t>
            </a:r>
            <a:r>
              <a:rPr sz="1600" spc="-5" dirty="0">
                <a:latin typeface="Segoe UI"/>
                <a:cs typeface="Segoe UI"/>
              </a:rPr>
              <a:t>22301 – </a:t>
            </a:r>
            <a:r>
              <a:rPr sz="1600" spc="-10" dirty="0">
                <a:latin typeface="Segoe UI"/>
                <a:cs typeface="Segoe UI"/>
              </a:rPr>
              <a:t>Continuidad </a:t>
            </a:r>
            <a:r>
              <a:rPr sz="1600" spc="-5" dirty="0">
                <a:latin typeface="Segoe UI"/>
                <a:cs typeface="Segoe UI"/>
              </a:rPr>
              <a:t>del</a:t>
            </a:r>
            <a:r>
              <a:rPr sz="1600" spc="100" dirty="0">
                <a:latin typeface="Segoe UI"/>
                <a:cs typeface="Segoe UI"/>
              </a:rPr>
              <a:t> </a:t>
            </a:r>
            <a:r>
              <a:rPr sz="1600" spc="-10" dirty="0" err="1" smtClean="0">
                <a:latin typeface="Segoe UI"/>
                <a:cs typeface="Segoe UI"/>
              </a:rPr>
              <a:t>Negocio</a:t>
            </a:r>
            <a:endParaRPr lang="es-PY" sz="1600" spc="-10" dirty="0" smtClean="0">
              <a:latin typeface="Segoe UI"/>
              <a:cs typeface="Segoe U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s-PY" sz="1600" spc="-10" dirty="0" smtClean="0">
                <a:latin typeface="Segoe UI"/>
                <a:cs typeface="Segoe UI"/>
              </a:rPr>
              <a:t>ISO 9001 – Calidad </a:t>
            </a:r>
            <a:endParaRPr sz="1600" dirty="0">
              <a:latin typeface="Segoe UI"/>
              <a:cs typeface="Segoe U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latin typeface="Segoe UI"/>
                <a:cs typeface="Segoe UI"/>
              </a:rPr>
              <a:t>ISO/IEC 20000-1 – </a:t>
            </a:r>
            <a:r>
              <a:rPr sz="1600" spc="-10" dirty="0">
                <a:latin typeface="Segoe UI"/>
                <a:cs typeface="Segoe UI"/>
              </a:rPr>
              <a:t>Gestión </a:t>
            </a:r>
            <a:r>
              <a:rPr sz="1600" spc="-5" dirty="0">
                <a:latin typeface="Segoe UI"/>
                <a:cs typeface="Segoe UI"/>
              </a:rPr>
              <a:t>de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Servicios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Segoe UI"/>
                <a:cs typeface="Segoe UI"/>
              </a:rPr>
              <a:t>Auditor </a:t>
            </a:r>
            <a:r>
              <a:rPr sz="1600" dirty="0">
                <a:latin typeface="Segoe UI"/>
                <a:cs typeface="Segoe UI"/>
              </a:rPr>
              <a:t>Service: </a:t>
            </a:r>
            <a:r>
              <a:rPr sz="1600" spc="-10" dirty="0">
                <a:latin typeface="Segoe UI"/>
                <a:cs typeface="Segoe UI"/>
              </a:rPr>
              <a:t>Auditor </a:t>
            </a:r>
            <a:r>
              <a:rPr sz="1600" spc="-5" dirty="0">
                <a:latin typeface="Segoe UI"/>
                <a:cs typeface="Segoe UI"/>
              </a:rPr>
              <a:t>Líder ISO/IEC </a:t>
            </a:r>
            <a:r>
              <a:rPr sz="1600" spc="-5" dirty="0" smtClean="0">
                <a:latin typeface="Segoe UI"/>
                <a:cs typeface="Segoe UI"/>
              </a:rPr>
              <a:t>27001</a:t>
            </a:r>
            <a:r>
              <a:rPr lang="es-PY" sz="1600" spc="-5" dirty="0" smtClean="0">
                <a:latin typeface="Segoe UI"/>
                <a:cs typeface="Segoe UI"/>
              </a:rPr>
              <a:t>-</a:t>
            </a:r>
            <a:r>
              <a:rPr sz="1600" spc="-5" dirty="0" smtClean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Auditor </a:t>
            </a:r>
            <a:r>
              <a:rPr sz="1600" spc="-5" dirty="0">
                <a:latin typeface="Segoe UI"/>
                <a:cs typeface="Segoe UI"/>
              </a:rPr>
              <a:t>ISO 22301 </a:t>
            </a:r>
            <a:r>
              <a:rPr lang="es-PY" sz="1600" spc="-5" dirty="0" smtClean="0">
                <a:latin typeface="Segoe UI"/>
                <a:cs typeface="Segoe UI"/>
              </a:rPr>
              <a:t>– Auditor 9001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s-PY" sz="1600" spc="-5" dirty="0" smtClean="0">
                <a:latin typeface="Segoe UI"/>
                <a:cs typeface="Segoe UI"/>
              </a:rPr>
              <a:t>Implementador </a:t>
            </a:r>
            <a:r>
              <a:rPr lang="es-PY" sz="1600" spc="-5" dirty="0" err="1" smtClean="0">
                <a:latin typeface="Segoe UI"/>
                <a:cs typeface="Segoe UI"/>
              </a:rPr>
              <a:t>Service</a:t>
            </a:r>
            <a:r>
              <a:rPr lang="es-PY" sz="1600" spc="-5" dirty="0" smtClean="0">
                <a:latin typeface="Segoe UI"/>
                <a:cs typeface="Segoe UI"/>
              </a:rPr>
              <a:t>: </a:t>
            </a:r>
            <a:r>
              <a:rPr lang="pt-BR" sz="1600" spc="-5" dirty="0" smtClean="0">
                <a:latin typeface="Segoe UI"/>
                <a:cs typeface="Segoe UI"/>
              </a:rPr>
              <a:t>ISO/IEC </a:t>
            </a:r>
            <a:r>
              <a:rPr lang="pt-BR" sz="1600" spc="-5" dirty="0">
                <a:latin typeface="Segoe UI"/>
                <a:cs typeface="Segoe UI"/>
              </a:rPr>
              <a:t>27001- </a:t>
            </a:r>
            <a:r>
              <a:rPr lang="pt-BR" sz="1600" spc="-5" dirty="0" smtClean="0">
                <a:latin typeface="Segoe UI"/>
                <a:cs typeface="Segoe UI"/>
              </a:rPr>
              <a:t>ISO </a:t>
            </a:r>
            <a:r>
              <a:rPr lang="pt-BR" sz="1600" spc="-5" dirty="0">
                <a:latin typeface="Segoe UI"/>
                <a:cs typeface="Segoe UI"/>
              </a:rPr>
              <a:t>22301 </a:t>
            </a:r>
            <a:r>
              <a:rPr lang="pt-BR" sz="1600" spc="-5" dirty="0" smtClean="0">
                <a:latin typeface="Segoe UI"/>
                <a:cs typeface="Segoe UI"/>
              </a:rPr>
              <a:t>–9001</a:t>
            </a:r>
            <a:endParaRPr sz="16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090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3769831" y="1162747"/>
            <a:ext cx="4372903" cy="42255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33400" marR="5080" indent="-521334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Mejora continua del Sistema de Gestión de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Continuidad del Negocio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(SGCN)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3"/>
          <p:cNvSpPr txBox="1">
            <a:spLocks noGrp="1"/>
          </p:cNvSpPr>
          <p:nvPr>
            <p:ph type="title"/>
          </p:nvPr>
        </p:nvSpPr>
        <p:spPr>
          <a:xfrm>
            <a:off x="974088" y="115722"/>
            <a:ext cx="100895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</a:t>
            </a: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 ISO 22301:2012 – CICLO PDCA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6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8" y="1124647"/>
            <a:ext cx="10058400" cy="5056532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>
            <a:off x="3358484" y="1752600"/>
            <a:ext cx="1691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lnSpc>
                <a:spcPct val="100000"/>
              </a:lnSpc>
              <a:spcBef>
                <a:spcPts val="5"/>
              </a:spcBef>
            </a:pPr>
            <a:r>
              <a:rPr lang="es-PY" sz="2800" b="1" dirty="0">
                <a:solidFill>
                  <a:srgbClr val="00B0F0"/>
                </a:solidFill>
                <a:latin typeface="Segoe UI"/>
                <a:cs typeface="Segoe UI"/>
              </a:rPr>
              <a:t>P</a:t>
            </a:r>
            <a:r>
              <a:rPr lang="es-PY" sz="2800" spc="100" dirty="0">
                <a:solidFill>
                  <a:srgbClr val="00B0F0"/>
                </a:solidFill>
                <a:latin typeface="Segoe UI"/>
                <a:cs typeface="Segoe UI"/>
              </a:rPr>
              <a:t>L</a:t>
            </a:r>
            <a:r>
              <a:rPr lang="es-PY" sz="2800" dirty="0">
                <a:solidFill>
                  <a:srgbClr val="00B0F0"/>
                </a:solidFill>
                <a:latin typeface="Segoe UI"/>
                <a:cs typeface="Segoe UI"/>
              </a:rPr>
              <a:t>AN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7620000" y="2551646"/>
            <a:ext cx="900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lnSpc>
                <a:spcPct val="100000"/>
              </a:lnSpc>
            </a:pPr>
            <a:r>
              <a:rPr lang="es-PY" sz="2800" b="1" spc="-5" dirty="0">
                <a:solidFill>
                  <a:srgbClr val="FF9900"/>
                </a:solidFill>
                <a:latin typeface="Segoe UI"/>
                <a:cs typeface="Segoe UI"/>
              </a:rPr>
              <a:t>D</a:t>
            </a:r>
            <a:r>
              <a:rPr lang="es-PY" sz="2800" spc="-5" dirty="0">
                <a:solidFill>
                  <a:srgbClr val="FF9900"/>
                </a:solidFill>
                <a:latin typeface="Segoe UI"/>
                <a:cs typeface="Segoe UI"/>
              </a:rPr>
              <a:t>O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105400" y="5801380"/>
            <a:ext cx="1581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5435">
              <a:lnSpc>
                <a:spcPct val="100000"/>
              </a:lnSpc>
              <a:spcBef>
                <a:spcPts val="350"/>
              </a:spcBef>
            </a:pPr>
            <a:r>
              <a:rPr lang="es-PY" sz="2800" b="1" spc="-5" dirty="0">
                <a:solidFill>
                  <a:srgbClr val="99CC00"/>
                </a:solidFill>
                <a:latin typeface="Segoe UI"/>
                <a:cs typeface="Segoe UI"/>
              </a:rPr>
              <a:t>C</a:t>
            </a:r>
            <a:r>
              <a:rPr lang="es-PY" sz="2800" spc="-5" dirty="0">
                <a:solidFill>
                  <a:srgbClr val="99CC00"/>
                </a:solidFill>
                <a:latin typeface="Segoe UI"/>
                <a:cs typeface="Segoe UI"/>
              </a:rPr>
              <a:t>HECK</a:t>
            </a:r>
            <a:endParaRPr lang="es-PY" sz="2800" dirty="0">
              <a:latin typeface="Segoe UI"/>
              <a:cs typeface="Segoe UI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2895600" y="4724400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5930">
              <a:lnSpc>
                <a:spcPct val="100000"/>
              </a:lnSpc>
            </a:pPr>
            <a:r>
              <a:rPr lang="es-PY" sz="2800" b="1" spc="-5" dirty="0">
                <a:solidFill>
                  <a:srgbClr val="FF0000"/>
                </a:solidFill>
                <a:latin typeface="Segoe UI"/>
                <a:cs typeface="Segoe UI"/>
              </a:rPr>
              <a:t>A</a:t>
            </a:r>
            <a:r>
              <a:rPr lang="es-PY" sz="2800" spc="-5" dirty="0">
                <a:solidFill>
                  <a:srgbClr val="FF0000"/>
                </a:solidFill>
                <a:latin typeface="Segoe UI"/>
                <a:cs typeface="Segoe UI"/>
              </a:rPr>
              <a:t>CT</a:t>
            </a:r>
            <a:endParaRPr lang="es-PY" sz="2800" dirty="0">
              <a:solidFill>
                <a:srgbClr val="FF0000"/>
              </a:solidFill>
              <a:latin typeface="Segoe UI"/>
              <a:cs typeface="Segoe UI"/>
            </a:endParaRPr>
          </a:p>
        </p:txBody>
      </p:sp>
      <p:sp>
        <p:nvSpPr>
          <p:cNvPr id="6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1688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/>
          </p:cNvSpPr>
          <p:nvPr/>
        </p:nvSpPr>
        <p:spPr bwMode="auto">
          <a:xfrm>
            <a:off x="457200" y="863601"/>
            <a:ext cx="5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PY" sz="1800" b="1"/>
              <a:t> 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582083" y="1257300"/>
            <a:ext cx="6625167" cy="4603750"/>
          </a:xfrm>
          <a:prstGeom prst="rect">
            <a:avLst/>
          </a:prstGeom>
          <a:solidFill>
            <a:srgbClr val="8EB4E3">
              <a:alpha val="10196"/>
            </a:srgbClr>
          </a:solidFill>
          <a:ln w="9525" cap="flat" cmpd="sng">
            <a:solidFill>
              <a:srgbClr val="8EB4E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46800" tIns="46800" rIns="46800" bIns="46800" anchor="ctr"/>
          <a:lstStyle/>
          <a:p>
            <a:pPr marL="588010">
              <a:lnSpc>
                <a:spcPct val="100000"/>
              </a:lnSpc>
              <a:spcBef>
                <a:spcPts val="5"/>
              </a:spcBef>
            </a:pPr>
            <a:r>
              <a:rPr lang="es-PY" sz="2400" b="1" dirty="0">
                <a:solidFill>
                  <a:srgbClr val="00B0F0"/>
                </a:solidFill>
                <a:latin typeface="Segoe UI"/>
                <a:cs typeface="Segoe UI"/>
              </a:rPr>
              <a:t>P</a:t>
            </a:r>
            <a:r>
              <a:rPr lang="es-PY" spc="100" dirty="0">
                <a:solidFill>
                  <a:srgbClr val="00B0F0"/>
                </a:solidFill>
                <a:latin typeface="Segoe UI"/>
                <a:cs typeface="Segoe UI"/>
              </a:rPr>
              <a:t>L</a:t>
            </a:r>
            <a:r>
              <a:rPr lang="es-PY" dirty="0">
                <a:solidFill>
                  <a:srgbClr val="00B0F0"/>
                </a:solidFill>
                <a:latin typeface="Segoe UI"/>
                <a:cs typeface="Segoe UI"/>
              </a:rPr>
              <a:t>AN</a:t>
            </a:r>
            <a:endParaRPr lang="es-PY" dirty="0">
              <a:latin typeface="Segoe UI"/>
              <a:cs typeface="Segoe UI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10632016" y="1268413"/>
            <a:ext cx="1559984" cy="4603750"/>
          </a:xfrm>
          <a:prstGeom prst="rect">
            <a:avLst/>
          </a:prstGeom>
          <a:solidFill>
            <a:srgbClr val="FCD5B5">
              <a:alpha val="10196"/>
            </a:srgbClr>
          </a:solidFill>
          <a:ln w="9525" cap="flat" cmpd="sng">
            <a:solidFill>
              <a:srgbClr val="FCD5B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46800" tIns="46800" rIns="46800" bIns="46800" anchor="ctr"/>
          <a:lstStyle/>
          <a:p>
            <a:pPr algn="ctr"/>
            <a:endParaRPr lang="es-PY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8904816" y="1273175"/>
            <a:ext cx="1608667" cy="4603750"/>
          </a:xfrm>
          <a:prstGeom prst="rect">
            <a:avLst/>
          </a:prstGeom>
          <a:solidFill>
            <a:srgbClr val="B7DEE8">
              <a:alpha val="10196"/>
            </a:srgbClr>
          </a:solidFill>
          <a:ln w="9525" cap="flat" cmpd="sng">
            <a:solidFill>
              <a:srgbClr val="B7DEE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46800" tIns="46800" rIns="46800" bIns="46800" anchor="ctr"/>
          <a:lstStyle/>
          <a:p>
            <a:pPr algn="ctr"/>
            <a:endParaRPr lang="es-PY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7177616" y="1273175"/>
            <a:ext cx="1608667" cy="4603750"/>
          </a:xfrm>
          <a:prstGeom prst="rect">
            <a:avLst/>
          </a:prstGeom>
          <a:solidFill>
            <a:srgbClr val="CCFFCC">
              <a:alpha val="10196"/>
            </a:srgbClr>
          </a:solidFill>
          <a:ln w="9525" cap="flat" cmpd="sng">
            <a:solidFill>
              <a:srgbClr val="CCFFCC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46800" tIns="46800" rIns="46800" bIns="46800" anchor="ctr"/>
          <a:lstStyle/>
          <a:p>
            <a:pPr algn="ctr"/>
            <a:endParaRPr lang="es-PY" sz="18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6" name="Text Box 6"/>
          <p:cNvSpPr txBox="1">
            <a:spLocks/>
          </p:cNvSpPr>
          <p:nvPr/>
        </p:nvSpPr>
        <p:spPr bwMode="auto">
          <a:xfrm>
            <a:off x="7370233" y="1233489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es-PY" sz="1400" b="1"/>
              <a:t>DO</a:t>
            </a:r>
          </a:p>
        </p:txBody>
      </p:sp>
      <p:sp>
        <p:nvSpPr>
          <p:cNvPr id="5127" name="Text Box 7"/>
          <p:cNvSpPr txBox="1">
            <a:spLocks/>
          </p:cNvSpPr>
          <p:nvPr/>
        </p:nvSpPr>
        <p:spPr bwMode="auto">
          <a:xfrm>
            <a:off x="9112250" y="1233489"/>
            <a:ext cx="12234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es-PY" sz="1400" b="1"/>
              <a:t>CHECK</a:t>
            </a:r>
          </a:p>
        </p:txBody>
      </p:sp>
      <p:sp>
        <p:nvSpPr>
          <p:cNvPr id="5128" name="Text Box 8"/>
          <p:cNvSpPr txBox="1">
            <a:spLocks/>
          </p:cNvSpPr>
          <p:nvPr/>
        </p:nvSpPr>
        <p:spPr bwMode="auto">
          <a:xfrm>
            <a:off x="10894483" y="1233489"/>
            <a:ext cx="10646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es-PY" sz="1400" b="1"/>
              <a:t>ACT</a:t>
            </a: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7241117" y="1657350"/>
            <a:ext cx="1426633" cy="477838"/>
            <a:chOff x="0" y="0"/>
            <a:chExt cx="1069975" cy="477838"/>
          </a:xfrm>
        </p:grpSpPr>
        <p:sp>
          <p:nvSpPr>
            <p:cNvPr id="5130" name="Rectangle 10"/>
            <p:cNvSpPr>
              <a:spLocks/>
            </p:cNvSpPr>
            <p:nvPr/>
          </p:nvSpPr>
          <p:spPr bwMode="auto">
            <a:xfrm>
              <a:off x="0" y="0"/>
              <a:ext cx="1069975" cy="477838"/>
            </a:xfrm>
            <a:prstGeom prst="rect">
              <a:avLst/>
            </a:prstGeom>
            <a:gradFill rotWithShape="0">
              <a:gsLst>
                <a:gs pos="0">
                  <a:srgbClr val="F5FFE6"/>
                </a:gs>
                <a:gs pos="64998">
                  <a:srgbClr val="E4FDC2"/>
                </a:gs>
                <a:gs pos="100000">
                  <a:srgbClr val="DAFDA7"/>
                </a:gs>
              </a:gsLst>
              <a:lin ang="5400000"/>
            </a:gradFill>
            <a:ln w="9525" cap="flat" cmpd="sng">
              <a:solidFill>
                <a:srgbClr val="98B95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31" name="Text Box 11"/>
            <p:cNvSpPr txBox="1">
              <a:spLocks/>
            </p:cNvSpPr>
            <p:nvPr/>
          </p:nvSpPr>
          <p:spPr bwMode="auto">
            <a:xfrm>
              <a:off x="0" y="38864"/>
              <a:ext cx="10699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1000" b="1"/>
                <a:t>8</a:t>
              </a:r>
              <a:endParaRPr lang="es-PY" sz="2400" b="1"/>
            </a:p>
            <a:p>
              <a:pPr algn="ctr"/>
              <a:r>
                <a:rPr lang="es-PY" sz="1000" b="1"/>
                <a:t>Operación</a:t>
              </a:r>
            </a:p>
          </p:txBody>
        </p:sp>
      </p:grp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9082616" y="1657350"/>
            <a:ext cx="1316567" cy="477838"/>
            <a:chOff x="0" y="0"/>
            <a:chExt cx="987425" cy="477838"/>
          </a:xfrm>
        </p:grpSpPr>
        <p:sp>
          <p:nvSpPr>
            <p:cNvPr id="5133" name="Rectangle 13"/>
            <p:cNvSpPr>
              <a:spLocks/>
            </p:cNvSpPr>
            <p:nvPr/>
          </p:nvSpPr>
          <p:spPr bwMode="auto">
            <a:xfrm>
              <a:off x="0" y="0"/>
              <a:ext cx="987425" cy="477838"/>
            </a:xfrm>
            <a:prstGeom prst="rect">
              <a:avLst/>
            </a:prstGeom>
            <a:gradFill rotWithShape="0">
              <a:gsLst>
                <a:gs pos="0">
                  <a:srgbClr val="E4F9FF"/>
                </a:gs>
                <a:gs pos="64998">
                  <a:srgbClr val="BBEFFF"/>
                </a:gs>
                <a:gs pos="100000">
                  <a:srgbClr val="9EEAFF"/>
                </a:gs>
              </a:gsLst>
              <a:lin ang="5400000"/>
            </a:gradFill>
            <a:ln w="9525" cap="flat" cmpd="sng">
              <a:solidFill>
                <a:srgbClr val="46AAC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>
                <a:lnSpc>
                  <a:spcPct val="50000"/>
                </a:lnSpc>
              </a:pPr>
              <a:endParaRPr lang="es-PY" sz="800"/>
            </a:p>
          </p:txBody>
        </p:sp>
        <p:sp>
          <p:nvSpPr>
            <p:cNvPr id="5134" name="Text Box 14"/>
            <p:cNvSpPr txBox="1">
              <a:spLocks/>
            </p:cNvSpPr>
            <p:nvPr/>
          </p:nvSpPr>
          <p:spPr bwMode="auto">
            <a:xfrm>
              <a:off x="0" y="23475"/>
              <a:ext cx="98742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1000" b="1"/>
                <a:t>9</a:t>
              </a:r>
              <a:endParaRPr lang="es-PY" sz="2400" b="1"/>
            </a:p>
            <a:p>
              <a:pPr algn="ctr">
                <a:lnSpc>
                  <a:spcPct val="50000"/>
                </a:lnSpc>
              </a:pPr>
              <a:r>
                <a:rPr lang="es-PY" sz="800"/>
                <a:t>Evaluación del</a:t>
              </a:r>
              <a:endParaRPr lang="es-PY" sz="2400"/>
            </a:p>
            <a:p>
              <a:pPr algn="ctr">
                <a:lnSpc>
                  <a:spcPct val="50000"/>
                </a:lnSpc>
              </a:pPr>
              <a:endParaRPr lang="es-PY" sz="800"/>
            </a:p>
            <a:p>
              <a:pPr algn="ctr">
                <a:lnSpc>
                  <a:spcPct val="50000"/>
                </a:lnSpc>
              </a:pPr>
              <a:r>
                <a:rPr lang="es-PY" sz="800"/>
                <a:t>desempeño</a:t>
              </a:r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10754783" y="1657350"/>
            <a:ext cx="1316567" cy="477838"/>
            <a:chOff x="0" y="0"/>
            <a:chExt cx="987425" cy="477838"/>
          </a:xfrm>
        </p:grpSpPr>
        <p:sp>
          <p:nvSpPr>
            <p:cNvPr id="5136" name="Rectangle 16"/>
            <p:cNvSpPr>
              <a:spLocks/>
            </p:cNvSpPr>
            <p:nvPr/>
          </p:nvSpPr>
          <p:spPr bwMode="auto">
            <a:xfrm>
              <a:off x="0" y="0"/>
              <a:ext cx="987425" cy="477838"/>
            </a:xfrm>
            <a:prstGeom prst="rect">
              <a:avLst/>
            </a:prstGeom>
            <a:gradFill rotWithShape="0">
              <a:gsLst>
                <a:gs pos="0">
                  <a:srgbClr val="FFEBDB"/>
                </a:gs>
                <a:gs pos="64998">
                  <a:srgbClr val="FFD0AA"/>
                </a:gs>
                <a:gs pos="100000">
                  <a:srgbClr val="FFBE86"/>
                </a:gs>
              </a:gsLst>
              <a:lin ang="540000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1000" b="1"/>
            </a:p>
          </p:txBody>
        </p:sp>
        <p:sp>
          <p:nvSpPr>
            <p:cNvPr id="5137" name="Text Box 17"/>
            <p:cNvSpPr txBox="1">
              <a:spLocks/>
            </p:cNvSpPr>
            <p:nvPr/>
          </p:nvSpPr>
          <p:spPr bwMode="auto">
            <a:xfrm>
              <a:off x="0" y="38864"/>
              <a:ext cx="9874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1000" b="1"/>
                <a:t>10</a:t>
              </a:r>
              <a:endParaRPr lang="es-PY" sz="1800" b="1"/>
            </a:p>
            <a:p>
              <a:pPr algn="ctr"/>
              <a:r>
                <a:rPr lang="es-PY" sz="1000" b="1"/>
                <a:t>Mejora</a:t>
              </a: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5761567" y="5221288"/>
            <a:ext cx="1299633" cy="476250"/>
            <a:chOff x="-1" y="0"/>
            <a:chExt cx="976314" cy="476250"/>
          </a:xfrm>
        </p:grpSpPr>
        <p:sp>
          <p:nvSpPr>
            <p:cNvPr id="5139" name="Rectangle 19"/>
            <p:cNvSpPr>
              <a:spLocks/>
            </p:cNvSpPr>
            <p:nvPr/>
          </p:nvSpPr>
          <p:spPr bwMode="auto">
            <a:xfrm>
              <a:off x="-1" y="0"/>
              <a:ext cx="976314" cy="47625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40" name="Text Box 20"/>
            <p:cNvSpPr txBox="1">
              <a:spLocks/>
            </p:cNvSpPr>
            <p:nvPr/>
          </p:nvSpPr>
          <p:spPr bwMode="auto">
            <a:xfrm>
              <a:off x="-1" y="68848"/>
              <a:ext cx="976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Información</a:t>
              </a:r>
              <a:br>
                <a:rPr lang="es-PY" sz="800"/>
              </a:br>
              <a:r>
                <a:rPr lang="es-PY" sz="800"/>
                <a:t>Documentada</a:t>
              </a:r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7251700" y="2493964"/>
            <a:ext cx="1418167" cy="479425"/>
            <a:chOff x="0" y="0"/>
            <a:chExt cx="1063625" cy="479425"/>
          </a:xfrm>
        </p:grpSpPr>
        <p:sp>
          <p:nvSpPr>
            <p:cNvPr id="5142" name="Rectangle 22"/>
            <p:cNvSpPr>
              <a:spLocks/>
            </p:cNvSpPr>
            <p:nvPr/>
          </p:nvSpPr>
          <p:spPr bwMode="auto">
            <a:xfrm>
              <a:off x="0" y="0"/>
              <a:ext cx="1063625" cy="479425"/>
            </a:xfrm>
            <a:prstGeom prst="rect">
              <a:avLst/>
            </a:prstGeom>
            <a:gradFill rotWithShape="0">
              <a:gsLst>
                <a:gs pos="0">
                  <a:srgbClr val="F5FFE6"/>
                </a:gs>
                <a:gs pos="64998">
                  <a:srgbClr val="E4FDC2"/>
                </a:gs>
                <a:gs pos="100000">
                  <a:srgbClr val="DAFDA7"/>
                </a:gs>
              </a:gsLst>
              <a:lin ang="5400000"/>
            </a:gradFill>
            <a:ln w="9525" cap="flat" cmpd="sng">
              <a:solidFill>
                <a:srgbClr val="98B95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43" name="Text Box 23"/>
            <p:cNvSpPr txBox="1">
              <a:spLocks/>
            </p:cNvSpPr>
            <p:nvPr/>
          </p:nvSpPr>
          <p:spPr bwMode="auto">
            <a:xfrm>
              <a:off x="0" y="70436"/>
              <a:ext cx="10636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Planificación y control operativo</a:t>
              </a:r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7251700" y="3179323"/>
            <a:ext cx="1418167" cy="478718"/>
            <a:chOff x="0" y="32945"/>
            <a:chExt cx="1063625" cy="479426"/>
          </a:xfrm>
        </p:grpSpPr>
        <p:sp>
          <p:nvSpPr>
            <p:cNvPr id="5145" name="Rectangle 25"/>
            <p:cNvSpPr>
              <a:spLocks/>
            </p:cNvSpPr>
            <p:nvPr/>
          </p:nvSpPr>
          <p:spPr bwMode="auto">
            <a:xfrm>
              <a:off x="0" y="32945"/>
              <a:ext cx="1063625" cy="479426"/>
            </a:xfrm>
            <a:prstGeom prst="rect">
              <a:avLst/>
            </a:prstGeom>
            <a:gradFill rotWithShape="0">
              <a:gsLst>
                <a:gs pos="0">
                  <a:srgbClr val="F5FFE6"/>
                </a:gs>
                <a:gs pos="64998">
                  <a:srgbClr val="E4FDC2"/>
                </a:gs>
                <a:gs pos="100000">
                  <a:srgbClr val="DAFDA7"/>
                </a:gs>
              </a:gsLst>
              <a:lin ang="5400000"/>
            </a:gradFill>
            <a:ln w="9525" cap="flat" cmpd="sng">
              <a:solidFill>
                <a:srgbClr val="98B95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46" name="Text Box 26"/>
            <p:cNvSpPr txBox="1">
              <a:spLocks/>
            </p:cNvSpPr>
            <p:nvPr/>
          </p:nvSpPr>
          <p:spPr bwMode="auto">
            <a:xfrm>
              <a:off x="0" y="103130"/>
              <a:ext cx="1063625" cy="339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Análisis de impacto al negocio y apreciación del riesgo</a:t>
              </a:r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7251701" y="3860800"/>
            <a:ext cx="1416049" cy="476250"/>
            <a:chOff x="-1" y="0"/>
            <a:chExt cx="1063626" cy="476250"/>
          </a:xfrm>
        </p:grpSpPr>
        <p:sp>
          <p:nvSpPr>
            <p:cNvPr id="5148" name="Rectangle 28"/>
            <p:cNvSpPr>
              <a:spLocks/>
            </p:cNvSpPr>
            <p:nvPr/>
          </p:nvSpPr>
          <p:spPr bwMode="auto">
            <a:xfrm>
              <a:off x="-1" y="0"/>
              <a:ext cx="1063626" cy="476250"/>
            </a:xfrm>
            <a:prstGeom prst="rect">
              <a:avLst/>
            </a:prstGeom>
            <a:gradFill rotWithShape="0">
              <a:gsLst>
                <a:gs pos="0">
                  <a:srgbClr val="F5FFE6"/>
                </a:gs>
                <a:gs pos="64998">
                  <a:srgbClr val="E4FDC2"/>
                </a:gs>
                <a:gs pos="100000">
                  <a:srgbClr val="DAFDA7"/>
                </a:gs>
              </a:gsLst>
              <a:lin ang="5400000"/>
            </a:gradFill>
            <a:ln w="9525" cap="flat" cmpd="sng">
              <a:solidFill>
                <a:srgbClr val="98B95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49" name="Text Box 29"/>
            <p:cNvSpPr txBox="1">
              <a:spLocks/>
            </p:cNvSpPr>
            <p:nvPr/>
          </p:nvSpPr>
          <p:spPr bwMode="auto">
            <a:xfrm>
              <a:off x="-1" y="68848"/>
              <a:ext cx="10636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 dirty="0" err="1"/>
                <a:t>Estrategía</a:t>
              </a:r>
              <a:r>
                <a:rPr lang="es-PY" sz="800" dirty="0"/>
                <a:t> de continuidad de negocio</a:t>
              </a:r>
            </a:p>
          </p:txBody>
        </p:sp>
      </p:grp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9088967" y="2493964"/>
            <a:ext cx="1301749" cy="479425"/>
            <a:chOff x="-1" y="0"/>
            <a:chExt cx="976314" cy="479425"/>
          </a:xfrm>
        </p:grpSpPr>
        <p:sp>
          <p:nvSpPr>
            <p:cNvPr id="5151" name="Rectangle 31"/>
            <p:cNvSpPr>
              <a:spLocks/>
            </p:cNvSpPr>
            <p:nvPr/>
          </p:nvSpPr>
          <p:spPr bwMode="auto">
            <a:xfrm>
              <a:off x="-1" y="0"/>
              <a:ext cx="976314" cy="479425"/>
            </a:xfrm>
            <a:prstGeom prst="rect">
              <a:avLst/>
            </a:prstGeom>
            <a:gradFill rotWithShape="0">
              <a:gsLst>
                <a:gs pos="0">
                  <a:srgbClr val="E4F9FF"/>
                </a:gs>
                <a:gs pos="64998">
                  <a:srgbClr val="BBEFFF"/>
                </a:gs>
                <a:gs pos="100000">
                  <a:srgbClr val="9EEAFF"/>
                </a:gs>
              </a:gsLst>
              <a:lin ang="5400000"/>
            </a:gradFill>
            <a:ln w="9525" cap="flat" cmpd="sng">
              <a:solidFill>
                <a:srgbClr val="46AAC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52" name="Text Box 32"/>
            <p:cNvSpPr txBox="1">
              <a:spLocks/>
            </p:cNvSpPr>
            <p:nvPr/>
          </p:nvSpPr>
          <p:spPr bwMode="auto">
            <a:xfrm>
              <a:off x="-1" y="70435"/>
              <a:ext cx="976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Supervisión, medición, análisis y evaluación</a:t>
              </a:r>
            </a:p>
          </p:txBody>
        </p:sp>
      </p:grp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9088967" y="3179764"/>
            <a:ext cx="1301749" cy="479425"/>
            <a:chOff x="-1" y="0"/>
            <a:chExt cx="976314" cy="479425"/>
          </a:xfrm>
        </p:grpSpPr>
        <p:sp>
          <p:nvSpPr>
            <p:cNvPr id="5154" name="Rectangle 34"/>
            <p:cNvSpPr>
              <a:spLocks/>
            </p:cNvSpPr>
            <p:nvPr/>
          </p:nvSpPr>
          <p:spPr bwMode="auto">
            <a:xfrm>
              <a:off x="-1" y="0"/>
              <a:ext cx="976314" cy="479425"/>
            </a:xfrm>
            <a:prstGeom prst="rect">
              <a:avLst/>
            </a:prstGeom>
            <a:gradFill rotWithShape="0">
              <a:gsLst>
                <a:gs pos="0">
                  <a:srgbClr val="E4F9FF"/>
                </a:gs>
                <a:gs pos="64998">
                  <a:srgbClr val="BBEFFF"/>
                </a:gs>
                <a:gs pos="100000">
                  <a:srgbClr val="9EEAFF"/>
                </a:gs>
              </a:gsLst>
              <a:lin ang="5400000"/>
            </a:gradFill>
            <a:ln w="9525" cap="flat" cmpd="sng">
              <a:solidFill>
                <a:srgbClr val="46AAC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55" name="Text Box 35"/>
            <p:cNvSpPr txBox="1">
              <a:spLocks/>
            </p:cNvSpPr>
            <p:nvPr/>
          </p:nvSpPr>
          <p:spPr bwMode="auto">
            <a:xfrm>
              <a:off x="-1" y="131991"/>
              <a:ext cx="9763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Auditoría interna</a:t>
              </a:r>
            </a:p>
          </p:txBody>
        </p:sp>
      </p:grpSp>
      <p:grpSp>
        <p:nvGrpSpPr>
          <p:cNvPr id="5156" name="Group 36"/>
          <p:cNvGrpSpPr>
            <a:grpSpLocks/>
          </p:cNvGrpSpPr>
          <p:nvPr/>
        </p:nvGrpSpPr>
        <p:grpSpPr bwMode="auto">
          <a:xfrm>
            <a:off x="9088967" y="3865563"/>
            <a:ext cx="1301749" cy="476250"/>
            <a:chOff x="-1" y="0"/>
            <a:chExt cx="976314" cy="476250"/>
          </a:xfrm>
        </p:grpSpPr>
        <p:sp>
          <p:nvSpPr>
            <p:cNvPr id="5157" name="Rectangle 37"/>
            <p:cNvSpPr>
              <a:spLocks/>
            </p:cNvSpPr>
            <p:nvPr/>
          </p:nvSpPr>
          <p:spPr bwMode="auto">
            <a:xfrm>
              <a:off x="-1" y="0"/>
              <a:ext cx="976314" cy="476250"/>
            </a:xfrm>
            <a:prstGeom prst="rect">
              <a:avLst/>
            </a:prstGeom>
            <a:gradFill rotWithShape="0">
              <a:gsLst>
                <a:gs pos="0">
                  <a:srgbClr val="E4F9FF"/>
                </a:gs>
                <a:gs pos="64998">
                  <a:srgbClr val="BBEFFF"/>
                </a:gs>
                <a:gs pos="100000">
                  <a:srgbClr val="9EEAFF"/>
                </a:gs>
              </a:gsLst>
              <a:lin ang="5400000"/>
            </a:gradFill>
            <a:ln w="9525" cap="flat" cmpd="sng">
              <a:solidFill>
                <a:srgbClr val="46AAC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58" name="Text Box 38"/>
            <p:cNvSpPr txBox="1">
              <a:spLocks/>
            </p:cNvSpPr>
            <p:nvPr/>
          </p:nvSpPr>
          <p:spPr bwMode="auto">
            <a:xfrm>
              <a:off x="-1" y="130403"/>
              <a:ext cx="9763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Revisión por la dirección</a:t>
              </a:r>
            </a:p>
          </p:txBody>
        </p:sp>
      </p:grpSp>
      <p:grpSp>
        <p:nvGrpSpPr>
          <p:cNvPr id="5159" name="Group 39"/>
          <p:cNvGrpSpPr>
            <a:grpSpLocks/>
          </p:cNvGrpSpPr>
          <p:nvPr/>
        </p:nvGrpSpPr>
        <p:grpSpPr bwMode="auto">
          <a:xfrm>
            <a:off x="10761133" y="2493964"/>
            <a:ext cx="1301749" cy="479425"/>
            <a:chOff x="-1" y="0"/>
            <a:chExt cx="976314" cy="479425"/>
          </a:xfrm>
        </p:grpSpPr>
        <p:sp>
          <p:nvSpPr>
            <p:cNvPr id="5160" name="Rectangle 40"/>
            <p:cNvSpPr>
              <a:spLocks/>
            </p:cNvSpPr>
            <p:nvPr/>
          </p:nvSpPr>
          <p:spPr bwMode="auto">
            <a:xfrm>
              <a:off x="-1" y="0"/>
              <a:ext cx="976314" cy="479425"/>
            </a:xfrm>
            <a:prstGeom prst="rect">
              <a:avLst/>
            </a:prstGeom>
            <a:gradFill rotWithShape="0">
              <a:gsLst>
                <a:gs pos="0">
                  <a:srgbClr val="FFEBDB"/>
                </a:gs>
                <a:gs pos="64998">
                  <a:srgbClr val="FFD0AA"/>
                </a:gs>
                <a:gs pos="100000">
                  <a:srgbClr val="FFBE86"/>
                </a:gs>
              </a:gsLst>
              <a:lin ang="540000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61" name="Text Box 41"/>
            <p:cNvSpPr txBox="1">
              <a:spLocks/>
            </p:cNvSpPr>
            <p:nvPr/>
          </p:nvSpPr>
          <p:spPr bwMode="auto">
            <a:xfrm>
              <a:off x="-1" y="70435"/>
              <a:ext cx="976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No conformidades y acciónes correctivas</a:t>
              </a:r>
            </a:p>
          </p:txBody>
        </p:sp>
      </p:grpSp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10761133" y="3179764"/>
            <a:ext cx="1301749" cy="479425"/>
            <a:chOff x="-1" y="0"/>
            <a:chExt cx="976314" cy="479425"/>
          </a:xfrm>
        </p:grpSpPr>
        <p:sp>
          <p:nvSpPr>
            <p:cNvPr id="5163" name="Rectangle 43"/>
            <p:cNvSpPr>
              <a:spLocks/>
            </p:cNvSpPr>
            <p:nvPr/>
          </p:nvSpPr>
          <p:spPr bwMode="auto">
            <a:xfrm>
              <a:off x="-1" y="0"/>
              <a:ext cx="976314" cy="479425"/>
            </a:xfrm>
            <a:prstGeom prst="rect">
              <a:avLst/>
            </a:prstGeom>
            <a:gradFill rotWithShape="0">
              <a:gsLst>
                <a:gs pos="0">
                  <a:srgbClr val="FFEBDB"/>
                </a:gs>
                <a:gs pos="64998">
                  <a:srgbClr val="FFD0AA"/>
                </a:gs>
                <a:gs pos="100000">
                  <a:srgbClr val="FFBE86"/>
                </a:gs>
              </a:gsLst>
              <a:lin ang="540000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1800"/>
            </a:p>
          </p:txBody>
        </p:sp>
        <p:sp>
          <p:nvSpPr>
            <p:cNvPr id="5164" name="Text Box 44"/>
            <p:cNvSpPr txBox="1">
              <a:spLocks/>
            </p:cNvSpPr>
            <p:nvPr/>
          </p:nvSpPr>
          <p:spPr bwMode="auto">
            <a:xfrm>
              <a:off x="-1" y="131991"/>
              <a:ext cx="9763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Mejora continua</a:t>
              </a:r>
            </a:p>
          </p:txBody>
        </p:sp>
      </p:grp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5736167" y="1634352"/>
            <a:ext cx="1316567" cy="553998"/>
            <a:chOff x="0" y="45373"/>
            <a:chExt cx="989013" cy="555340"/>
          </a:xfrm>
        </p:grpSpPr>
        <p:sp>
          <p:nvSpPr>
            <p:cNvPr id="5166" name="Rectangle 46"/>
            <p:cNvSpPr>
              <a:spLocks/>
            </p:cNvSpPr>
            <p:nvPr/>
          </p:nvSpPr>
          <p:spPr bwMode="auto">
            <a:xfrm>
              <a:off x="0" y="84123"/>
              <a:ext cx="989013" cy="477839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1000" b="1"/>
            </a:p>
          </p:txBody>
        </p:sp>
        <p:sp>
          <p:nvSpPr>
            <p:cNvPr id="5167" name="Text Box 47"/>
            <p:cNvSpPr txBox="1">
              <a:spLocks/>
            </p:cNvSpPr>
            <p:nvPr/>
          </p:nvSpPr>
          <p:spPr bwMode="auto">
            <a:xfrm>
              <a:off x="0" y="45373"/>
              <a:ext cx="989013" cy="555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endParaRPr lang="es-PY" sz="1000" b="1"/>
            </a:p>
            <a:p>
              <a:pPr algn="ctr"/>
              <a:r>
                <a:rPr lang="es-PY" sz="1000" b="1"/>
                <a:t>7</a:t>
              </a:r>
              <a:endParaRPr lang="es-PY" sz="1800" b="1"/>
            </a:p>
            <a:p>
              <a:pPr algn="ctr"/>
              <a:r>
                <a:rPr lang="es-PY" sz="1000" b="1"/>
                <a:t>Respaldo</a:t>
              </a:r>
            </a:p>
          </p:txBody>
        </p:sp>
      </p:grpSp>
      <p:grpSp>
        <p:nvGrpSpPr>
          <p:cNvPr id="5168" name="Group 48"/>
          <p:cNvGrpSpPr>
            <a:grpSpLocks/>
          </p:cNvGrpSpPr>
          <p:nvPr/>
        </p:nvGrpSpPr>
        <p:grpSpPr bwMode="auto">
          <a:xfrm>
            <a:off x="5742516" y="2493964"/>
            <a:ext cx="1301751" cy="479425"/>
            <a:chOff x="0" y="0"/>
            <a:chExt cx="976313" cy="479425"/>
          </a:xfrm>
        </p:grpSpPr>
        <p:sp>
          <p:nvSpPr>
            <p:cNvPr id="5169" name="Rectangle 49"/>
            <p:cNvSpPr>
              <a:spLocks/>
            </p:cNvSpPr>
            <p:nvPr/>
          </p:nvSpPr>
          <p:spPr bwMode="auto">
            <a:xfrm>
              <a:off x="0" y="0"/>
              <a:ext cx="976313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70" name="Text Box 50"/>
            <p:cNvSpPr txBox="1">
              <a:spLocks/>
            </p:cNvSpPr>
            <p:nvPr/>
          </p:nvSpPr>
          <p:spPr bwMode="auto">
            <a:xfrm>
              <a:off x="0" y="131991"/>
              <a:ext cx="97631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Recursos</a:t>
              </a:r>
            </a:p>
          </p:txBody>
        </p:sp>
      </p:grpSp>
      <p:grpSp>
        <p:nvGrpSpPr>
          <p:cNvPr id="5171" name="Group 51"/>
          <p:cNvGrpSpPr>
            <a:grpSpLocks/>
          </p:cNvGrpSpPr>
          <p:nvPr/>
        </p:nvGrpSpPr>
        <p:grpSpPr bwMode="auto">
          <a:xfrm>
            <a:off x="5742516" y="3179764"/>
            <a:ext cx="1301751" cy="477837"/>
            <a:chOff x="0" y="-1"/>
            <a:chExt cx="976313" cy="477839"/>
          </a:xfrm>
        </p:grpSpPr>
        <p:sp>
          <p:nvSpPr>
            <p:cNvPr id="5172" name="Rectangle 52"/>
            <p:cNvSpPr>
              <a:spLocks/>
            </p:cNvSpPr>
            <p:nvPr/>
          </p:nvSpPr>
          <p:spPr bwMode="auto">
            <a:xfrm>
              <a:off x="0" y="-1"/>
              <a:ext cx="976313" cy="477839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73" name="Text Box 53"/>
            <p:cNvSpPr txBox="1">
              <a:spLocks/>
            </p:cNvSpPr>
            <p:nvPr/>
          </p:nvSpPr>
          <p:spPr bwMode="auto">
            <a:xfrm>
              <a:off x="0" y="131196"/>
              <a:ext cx="976313" cy="215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Competencia</a:t>
              </a:r>
            </a:p>
          </p:txBody>
        </p:sp>
      </p:grpSp>
      <p:grpSp>
        <p:nvGrpSpPr>
          <p:cNvPr id="5174" name="Group 54"/>
          <p:cNvGrpSpPr>
            <a:grpSpLocks/>
          </p:cNvGrpSpPr>
          <p:nvPr/>
        </p:nvGrpSpPr>
        <p:grpSpPr bwMode="auto">
          <a:xfrm>
            <a:off x="5742516" y="3865563"/>
            <a:ext cx="1301751" cy="476250"/>
            <a:chOff x="0" y="-1"/>
            <a:chExt cx="976313" cy="477839"/>
          </a:xfrm>
        </p:grpSpPr>
        <p:sp>
          <p:nvSpPr>
            <p:cNvPr id="5175" name="Rectangle 55"/>
            <p:cNvSpPr>
              <a:spLocks/>
            </p:cNvSpPr>
            <p:nvPr/>
          </p:nvSpPr>
          <p:spPr bwMode="auto">
            <a:xfrm>
              <a:off x="0" y="-1"/>
              <a:ext cx="976313" cy="477839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76" name="Text Box 56"/>
            <p:cNvSpPr txBox="1">
              <a:spLocks/>
            </p:cNvSpPr>
            <p:nvPr/>
          </p:nvSpPr>
          <p:spPr bwMode="auto">
            <a:xfrm>
              <a:off x="0" y="130837"/>
              <a:ext cx="976313" cy="21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Concientización</a:t>
              </a:r>
            </a:p>
          </p:txBody>
        </p:sp>
      </p:grp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5742516" y="4549776"/>
            <a:ext cx="1301751" cy="479425"/>
            <a:chOff x="0" y="0"/>
            <a:chExt cx="976313" cy="479425"/>
          </a:xfrm>
        </p:grpSpPr>
        <p:sp>
          <p:nvSpPr>
            <p:cNvPr id="5178" name="Rectangle 58"/>
            <p:cNvSpPr>
              <a:spLocks/>
            </p:cNvSpPr>
            <p:nvPr/>
          </p:nvSpPr>
          <p:spPr bwMode="auto">
            <a:xfrm>
              <a:off x="0" y="0"/>
              <a:ext cx="976313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79" name="Text Box 59"/>
            <p:cNvSpPr txBox="1">
              <a:spLocks/>
            </p:cNvSpPr>
            <p:nvPr/>
          </p:nvSpPr>
          <p:spPr bwMode="auto">
            <a:xfrm>
              <a:off x="0" y="131991"/>
              <a:ext cx="97631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Comunicación</a:t>
              </a:r>
            </a:p>
          </p:txBody>
        </p:sp>
      </p:grpSp>
      <p:grpSp>
        <p:nvGrpSpPr>
          <p:cNvPr id="5180" name="Group 60"/>
          <p:cNvGrpSpPr>
            <a:grpSpLocks/>
          </p:cNvGrpSpPr>
          <p:nvPr/>
        </p:nvGrpSpPr>
        <p:grpSpPr bwMode="auto">
          <a:xfrm>
            <a:off x="685799" y="1689100"/>
            <a:ext cx="1405467" cy="477838"/>
            <a:chOff x="0" y="0"/>
            <a:chExt cx="1054100" cy="477838"/>
          </a:xfrm>
        </p:grpSpPr>
        <p:sp>
          <p:nvSpPr>
            <p:cNvPr id="5181" name="Rectangle 61"/>
            <p:cNvSpPr>
              <a:spLocks/>
            </p:cNvSpPr>
            <p:nvPr/>
          </p:nvSpPr>
          <p:spPr bwMode="auto">
            <a:xfrm>
              <a:off x="0" y="0"/>
              <a:ext cx="1054100" cy="477838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>
                <a:lnSpc>
                  <a:spcPct val="50000"/>
                </a:lnSpc>
              </a:pPr>
              <a:endParaRPr lang="es-PY" sz="2400"/>
            </a:p>
          </p:txBody>
        </p:sp>
        <p:sp>
          <p:nvSpPr>
            <p:cNvPr id="5182" name="Text Box 62"/>
            <p:cNvSpPr txBox="1">
              <a:spLocks/>
            </p:cNvSpPr>
            <p:nvPr/>
          </p:nvSpPr>
          <p:spPr bwMode="auto">
            <a:xfrm>
              <a:off x="0" y="77336"/>
              <a:ext cx="105410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1000" b="1"/>
                <a:t>4</a:t>
              </a:r>
              <a:endParaRPr lang="es-PY" sz="2400" b="1"/>
            </a:p>
            <a:p>
              <a:pPr algn="ctr">
                <a:lnSpc>
                  <a:spcPct val="50000"/>
                </a:lnSpc>
              </a:pPr>
              <a:r>
                <a:rPr lang="es-PY" sz="1000" b="1"/>
                <a:t>Organización</a:t>
              </a:r>
            </a:p>
          </p:txBody>
        </p:sp>
      </p:grpSp>
      <p:grpSp>
        <p:nvGrpSpPr>
          <p:cNvPr id="5183" name="Group 63"/>
          <p:cNvGrpSpPr>
            <a:grpSpLocks/>
          </p:cNvGrpSpPr>
          <p:nvPr/>
        </p:nvGrpSpPr>
        <p:grpSpPr bwMode="auto">
          <a:xfrm>
            <a:off x="2379133" y="1689100"/>
            <a:ext cx="1320800" cy="477838"/>
            <a:chOff x="0" y="0"/>
            <a:chExt cx="990600" cy="477838"/>
          </a:xfrm>
        </p:grpSpPr>
        <p:sp>
          <p:nvSpPr>
            <p:cNvPr id="5184" name="Rectangle 64"/>
            <p:cNvSpPr>
              <a:spLocks/>
            </p:cNvSpPr>
            <p:nvPr/>
          </p:nvSpPr>
          <p:spPr bwMode="auto">
            <a:xfrm>
              <a:off x="0" y="0"/>
              <a:ext cx="990600" cy="477838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1000" b="1"/>
            </a:p>
          </p:txBody>
        </p:sp>
        <p:sp>
          <p:nvSpPr>
            <p:cNvPr id="5185" name="Text Box 65"/>
            <p:cNvSpPr txBox="1">
              <a:spLocks/>
            </p:cNvSpPr>
            <p:nvPr/>
          </p:nvSpPr>
          <p:spPr bwMode="auto">
            <a:xfrm>
              <a:off x="0" y="38864"/>
              <a:ext cx="990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1000" b="1"/>
                <a:t>5 </a:t>
              </a:r>
              <a:endParaRPr lang="es-PY" sz="1800" b="1"/>
            </a:p>
            <a:p>
              <a:pPr algn="ctr"/>
              <a:r>
                <a:rPr lang="es-PY" sz="1000" b="1"/>
                <a:t>Liderazgo</a:t>
              </a:r>
            </a:p>
          </p:txBody>
        </p:sp>
      </p:grp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4053415" y="1689100"/>
            <a:ext cx="1320800" cy="477838"/>
            <a:chOff x="0" y="0"/>
            <a:chExt cx="990600" cy="477838"/>
          </a:xfrm>
        </p:grpSpPr>
        <p:sp>
          <p:nvSpPr>
            <p:cNvPr id="5187" name="Rectangle 67"/>
            <p:cNvSpPr>
              <a:spLocks/>
            </p:cNvSpPr>
            <p:nvPr/>
          </p:nvSpPr>
          <p:spPr bwMode="auto">
            <a:xfrm>
              <a:off x="0" y="0"/>
              <a:ext cx="990600" cy="477838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188" name="Text Box 68"/>
            <p:cNvSpPr txBox="1">
              <a:spLocks/>
            </p:cNvSpPr>
            <p:nvPr/>
          </p:nvSpPr>
          <p:spPr bwMode="auto">
            <a:xfrm>
              <a:off x="0" y="38864"/>
              <a:ext cx="990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1000" b="1"/>
                <a:t>6</a:t>
              </a:r>
              <a:endParaRPr lang="es-PY" sz="2400" b="1"/>
            </a:p>
            <a:p>
              <a:pPr algn="ctr"/>
              <a:r>
                <a:rPr lang="es-PY" sz="1000" b="1"/>
                <a:t>Planificación</a:t>
              </a:r>
            </a:p>
          </p:txBody>
        </p:sp>
      </p:grpSp>
      <p:grpSp>
        <p:nvGrpSpPr>
          <p:cNvPr id="5189" name="Group 69"/>
          <p:cNvGrpSpPr>
            <a:grpSpLocks/>
          </p:cNvGrpSpPr>
          <p:nvPr/>
        </p:nvGrpSpPr>
        <p:grpSpPr bwMode="auto">
          <a:xfrm>
            <a:off x="694266" y="2493964"/>
            <a:ext cx="1397000" cy="477837"/>
            <a:chOff x="0" y="-1"/>
            <a:chExt cx="1047750" cy="477839"/>
          </a:xfrm>
        </p:grpSpPr>
        <p:sp>
          <p:nvSpPr>
            <p:cNvPr id="5190" name="Rectangle 70"/>
            <p:cNvSpPr>
              <a:spLocks/>
            </p:cNvSpPr>
            <p:nvPr/>
          </p:nvSpPr>
          <p:spPr bwMode="auto">
            <a:xfrm>
              <a:off x="0" y="-1"/>
              <a:ext cx="1047750" cy="477839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91" name="Text Box 71"/>
            <p:cNvSpPr txBox="1">
              <a:spLocks/>
            </p:cNvSpPr>
            <p:nvPr/>
          </p:nvSpPr>
          <p:spPr bwMode="auto">
            <a:xfrm>
              <a:off x="0" y="69640"/>
              <a:ext cx="1047750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Comprender la organización y su contexto</a:t>
              </a:r>
            </a:p>
          </p:txBody>
        </p: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694266" y="3179323"/>
            <a:ext cx="1397000" cy="478718"/>
            <a:chOff x="0" y="32945"/>
            <a:chExt cx="1047750" cy="479426"/>
          </a:xfrm>
        </p:grpSpPr>
        <p:sp>
          <p:nvSpPr>
            <p:cNvPr id="5193" name="Rectangle 73"/>
            <p:cNvSpPr>
              <a:spLocks/>
            </p:cNvSpPr>
            <p:nvPr/>
          </p:nvSpPr>
          <p:spPr bwMode="auto">
            <a:xfrm>
              <a:off x="0" y="32945"/>
              <a:ext cx="1047750" cy="479426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94" name="Text Box 74"/>
            <p:cNvSpPr txBox="1">
              <a:spLocks/>
            </p:cNvSpPr>
            <p:nvPr/>
          </p:nvSpPr>
          <p:spPr bwMode="auto">
            <a:xfrm>
              <a:off x="0" y="41484"/>
              <a:ext cx="1047750" cy="462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Comprender las necesidades y expectativas de las partes interesadas</a:t>
              </a:r>
            </a:p>
          </p:txBody>
        </p:sp>
      </p:grpSp>
      <p:grpSp>
        <p:nvGrpSpPr>
          <p:cNvPr id="5195" name="Group 75"/>
          <p:cNvGrpSpPr>
            <a:grpSpLocks/>
          </p:cNvGrpSpPr>
          <p:nvPr/>
        </p:nvGrpSpPr>
        <p:grpSpPr bwMode="auto">
          <a:xfrm>
            <a:off x="694266" y="3865564"/>
            <a:ext cx="1397000" cy="479425"/>
            <a:chOff x="0" y="0"/>
            <a:chExt cx="1047750" cy="479425"/>
          </a:xfrm>
        </p:grpSpPr>
        <p:sp>
          <p:nvSpPr>
            <p:cNvPr id="5196" name="Rectangle 76"/>
            <p:cNvSpPr>
              <a:spLocks/>
            </p:cNvSpPr>
            <p:nvPr/>
          </p:nvSpPr>
          <p:spPr bwMode="auto">
            <a:xfrm>
              <a:off x="0" y="0"/>
              <a:ext cx="1047750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197" name="Text Box 77"/>
            <p:cNvSpPr txBox="1">
              <a:spLocks/>
            </p:cNvSpPr>
            <p:nvPr/>
          </p:nvSpPr>
          <p:spPr bwMode="auto">
            <a:xfrm>
              <a:off x="0" y="70436"/>
              <a:ext cx="10477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Determinar el alcance del SGCN</a:t>
              </a:r>
            </a:p>
          </p:txBody>
        </p:sp>
      </p:grpSp>
      <p:grpSp>
        <p:nvGrpSpPr>
          <p:cNvPr id="5198" name="Group 78"/>
          <p:cNvGrpSpPr>
            <a:grpSpLocks/>
          </p:cNvGrpSpPr>
          <p:nvPr/>
        </p:nvGrpSpPr>
        <p:grpSpPr bwMode="auto">
          <a:xfrm>
            <a:off x="694266" y="4549776"/>
            <a:ext cx="1397000" cy="479425"/>
            <a:chOff x="0" y="0"/>
            <a:chExt cx="1047750" cy="479425"/>
          </a:xfrm>
        </p:grpSpPr>
        <p:sp>
          <p:nvSpPr>
            <p:cNvPr id="5199" name="Rectangle 79"/>
            <p:cNvSpPr>
              <a:spLocks/>
            </p:cNvSpPr>
            <p:nvPr/>
          </p:nvSpPr>
          <p:spPr bwMode="auto">
            <a:xfrm>
              <a:off x="0" y="0"/>
              <a:ext cx="1047750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00" name="Text Box 80"/>
            <p:cNvSpPr txBox="1">
              <a:spLocks/>
            </p:cNvSpPr>
            <p:nvPr/>
          </p:nvSpPr>
          <p:spPr bwMode="auto">
            <a:xfrm>
              <a:off x="0" y="131991"/>
              <a:ext cx="104775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SGCN</a:t>
              </a:r>
            </a:p>
          </p:txBody>
        </p:sp>
      </p:grpSp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2387600" y="2493964"/>
            <a:ext cx="1299633" cy="479425"/>
            <a:chOff x="0" y="0"/>
            <a:chExt cx="974725" cy="479425"/>
          </a:xfrm>
        </p:grpSpPr>
        <p:sp>
          <p:nvSpPr>
            <p:cNvPr id="5202" name="Rectangle 82"/>
            <p:cNvSpPr>
              <a:spLocks/>
            </p:cNvSpPr>
            <p:nvPr/>
          </p:nvSpPr>
          <p:spPr bwMode="auto">
            <a:xfrm>
              <a:off x="0" y="0"/>
              <a:ext cx="974725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03" name="Text Box 83"/>
            <p:cNvSpPr txBox="1">
              <a:spLocks/>
            </p:cNvSpPr>
            <p:nvPr/>
          </p:nvSpPr>
          <p:spPr bwMode="auto">
            <a:xfrm>
              <a:off x="0" y="131990"/>
              <a:ext cx="97472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Liderazgo y compromiso</a:t>
              </a:r>
            </a:p>
          </p:txBody>
        </p:sp>
      </p:grpSp>
      <p:grpSp>
        <p:nvGrpSpPr>
          <p:cNvPr id="5204" name="Group 84"/>
          <p:cNvGrpSpPr>
            <a:grpSpLocks/>
          </p:cNvGrpSpPr>
          <p:nvPr/>
        </p:nvGrpSpPr>
        <p:grpSpPr bwMode="auto">
          <a:xfrm>
            <a:off x="2400300" y="3179764"/>
            <a:ext cx="1299633" cy="479425"/>
            <a:chOff x="0" y="0"/>
            <a:chExt cx="974725" cy="479425"/>
          </a:xfrm>
        </p:grpSpPr>
        <p:sp>
          <p:nvSpPr>
            <p:cNvPr id="5205" name="Rectangle 85"/>
            <p:cNvSpPr>
              <a:spLocks/>
            </p:cNvSpPr>
            <p:nvPr/>
          </p:nvSpPr>
          <p:spPr bwMode="auto">
            <a:xfrm>
              <a:off x="0" y="0"/>
              <a:ext cx="974725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2400"/>
            </a:p>
          </p:txBody>
        </p:sp>
        <p:sp>
          <p:nvSpPr>
            <p:cNvPr id="5206" name="Text Box 86"/>
            <p:cNvSpPr txBox="1">
              <a:spLocks/>
            </p:cNvSpPr>
            <p:nvPr/>
          </p:nvSpPr>
          <p:spPr bwMode="auto">
            <a:xfrm>
              <a:off x="0" y="131991"/>
              <a:ext cx="974725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Política</a:t>
              </a:r>
            </a:p>
          </p:txBody>
        </p:sp>
      </p:grpSp>
      <p:grpSp>
        <p:nvGrpSpPr>
          <p:cNvPr id="5207" name="Group 87"/>
          <p:cNvGrpSpPr>
            <a:grpSpLocks/>
          </p:cNvGrpSpPr>
          <p:nvPr/>
        </p:nvGrpSpPr>
        <p:grpSpPr bwMode="auto">
          <a:xfrm>
            <a:off x="2387600" y="3864410"/>
            <a:ext cx="1365249" cy="500780"/>
            <a:chOff x="0" y="22627"/>
            <a:chExt cx="1023938" cy="500063"/>
          </a:xfrm>
        </p:grpSpPr>
        <p:sp>
          <p:nvSpPr>
            <p:cNvPr id="5208" name="Rectangle 88"/>
            <p:cNvSpPr>
              <a:spLocks/>
            </p:cNvSpPr>
            <p:nvPr/>
          </p:nvSpPr>
          <p:spPr bwMode="auto">
            <a:xfrm>
              <a:off x="0" y="22627"/>
              <a:ext cx="1023938" cy="500063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09" name="Text Box 89"/>
            <p:cNvSpPr txBox="1">
              <a:spLocks/>
            </p:cNvSpPr>
            <p:nvPr/>
          </p:nvSpPr>
          <p:spPr bwMode="auto">
            <a:xfrm>
              <a:off x="0" y="42156"/>
              <a:ext cx="1023938" cy="46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Roles, responsabilidades y autoridades</a:t>
              </a:r>
              <a:endParaRPr lang="es-PY" sz="2400"/>
            </a:p>
            <a:p>
              <a:pPr algn="ctr"/>
              <a:r>
                <a:rPr lang="es-PY" sz="800"/>
                <a:t>de la organización</a:t>
              </a:r>
            </a:p>
          </p:txBody>
        </p:sp>
      </p:grpSp>
      <p:grpSp>
        <p:nvGrpSpPr>
          <p:cNvPr id="5210" name="Group 90"/>
          <p:cNvGrpSpPr>
            <a:grpSpLocks/>
          </p:cNvGrpSpPr>
          <p:nvPr/>
        </p:nvGrpSpPr>
        <p:grpSpPr bwMode="auto">
          <a:xfrm>
            <a:off x="4059766" y="2493964"/>
            <a:ext cx="1301749" cy="479425"/>
            <a:chOff x="-1" y="0"/>
            <a:chExt cx="976314" cy="479425"/>
          </a:xfrm>
        </p:grpSpPr>
        <p:sp>
          <p:nvSpPr>
            <p:cNvPr id="5211" name="Rectangle 91"/>
            <p:cNvSpPr>
              <a:spLocks/>
            </p:cNvSpPr>
            <p:nvPr/>
          </p:nvSpPr>
          <p:spPr bwMode="auto">
            <a:xfrm>
              <a:off x="-1" y="0"/>
              <a:ext cx="976314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12" name="Text Box 92"/>
            <p:cNvSpPr txBox="1">
              <a:spLocks/>
            </p:cNvSpPr>
            <p:nvPr/>
          </p:nvSpPr>
          <p:spPr bwMode="auto">
            <a:xfrm>
              <a:off x="-1" y="70435"/>
              <a:ext cx="976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Acciones para cubrir riesgos y oportunidades</a:t>
              </a:r>
            </a:p>
          </p:txBody>
        </p:sp>
      </p:grpSp>
      <p:grpSp>
        <p:nvGrpSpPr>
          <p:cNvPr id="5213" name="Group 93"/>
          <p:cNvGrpSpPr>
            <a:grpSpLocks/>
          </p:cNvGrpSpPr>
          <p:nvPr/>
        </p:nvGrpSpPr>
        <p:grpSpPr bwMode="auto">
          <a:xfrm>
            <a:off x="4059766" y="3179764"/>
            <a:ext cx="1301749" cy="479425"/>
            <a:chOff x="-1" y="0"/>
            <a:chExt cx="976314" cy="479425"/>
          </a:xfrm>
        </p:grpSpPr>
        <p:sp>
          <p:nvSpPr>
            <p:cNvPr id="5214" name="Rectangle 94"/>
            <p:cNvSpPr>
              <a:spLocks/>
            </p:cNvSpPr>
            <p:nvPr/>
          </p:nvSpPr>
          <p:spPr bwMode="auto">
            <a:xfrm>
              <a:off x="-1" y="0"/>
              <a:ext cx="976314" cy="479425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808080">
                  <a:alpha val="34998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15" name="Text Box 95"/>
            <p:cNvSpPr txBox="1">
              <a:spLocks/>
            </p:cNvSpPr>
            <p:nvPr/>
          </p:nvSpPr>
          <p:spPr bwMode="auto">
            <a:xfrm>
              <a:off x="-1" y="70435"/>
              <a:ext cx="97631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Objetivos de CN y planes para alcanzarlos</a:t>
              </a:r>
            </a:p>
          </p:txBody>
        </p:sp>
      </p:grpSp>
      <p:sp>
        <p:nvSpPr>
          <p:cNvPr id="5216" name="Text Box 96"/>
          <p:cNvSpPr txBox="1">
            <a:spLocks/>
          </p:cNvSpPr>
          <p:nvPr/>
        </p:nvSpPr>
        <p:spPr bwMode="auto">
          <a:xfrm>
            <a:off x="3071283" y="1233489"/>
            <a:ext cx="19007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es-PY" sz="1400" b="1"/>
              <a:t>PLAN</a:t>
            </a:r>
          </a:p>
        </p:txBody>
      </p:sp>
      <p:grpSp>
        <p:nvGrpSpPr>
          <p:cNvPr id="5218" name="Group 98"/>
          <p:cNvGrpSpPr>
            <a:grpSpLocks/>
          </p:cNvGrpSpPr>
          <p:nvPr/>
        </p:nvGrpSpPr>
        <p:grpSpPr bwMode="auto">
          <a:xfrm>
            <a:off x="7319434" y="4570035"/>
            <a:ext cx="1418167" cy="524628"/>
            <a:chOff x="0" y="10720"/>
            <a:chExt cx="1063625" cy="523876"/>
          </a:xfrm>
        </p:grpSpPr>
        <p:sp>
          <p:nvSpPr>
            <p:cNvPr id="5219" name="Rectangle 99"/>
            <p:cNvSpPr>
              <a:spLocks/>
            </p:cNvSpPr>
            <p:nvPr/>
          </p:nvSpPr>
          <p:spPr bwMode="auto">
            <a:xfrm>
              <a:off x="0" y="10720"/>
              <a:ext cx="1063625" cy="523876"/>
            </a:xfrm>
            <a:prstGeom prst="rect">
              <a:avLst/>
            </a:prstGeom>
            <a:gradFill rotWithShape="0">
              <a:gsLst>
                <a:gs pos="0">
                  <a:srgbClr val="F5FFE6"/>
                </a:gs>
                <a:gs pos="64998">
                  <a:srgbClr val="E4FDC2"/>
                </a:gs>
                <a:gs pos="100000">
                  <a:srgbClr val="DAFDA7"/>
                </a:gs>
              </a:gsLst>
              <a:lin ang="5400000"/>
            </a:gradFill>
            <a:ln w="9525" cap="flat" cmpd="sng">
              <a:solidFill>
                <a:srgbClr val="98B95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20" name="Text Box 100"/>
            <p:cNvSpPr txBox="1">
              <a:spLocks/>
            </p:cNvSpPr>
            <p:nvPr/>
          </p:nvSpPr>
          <p:spPr bwMode="auto">
            <a:xfrm>
              <a:off x="0" y="103624"/>
              <a:ext cx="1063625" cy="338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Establecimiento e implantación de procedimientos de CN</a:t>
              </a:r>
            </a:p>
          </p:txBody>
        </p:sp>
      </p:grpSp>
      <p:grpSp>
        <p:nvGrpSpPr>
          <p:cNvPr id="5221" name="Group 101"/>
          <p:cNvGrpSpPr>
            <a:grpSpLocks/>
          </p:cNvGrpSpPr>
          <p:nvPr/>
        </p:nvGrpSpPr>
        <p:grpSpPr bwMode="auto">
          <a:xfrm>
            <a:off x="7251701" y="5327650"/>
            <a:ext cx="1416049" cy="476250"/>
            <a:chOff x="-1" y="0"/>
            <a:chExt cx="1063626" cy="476250"/>
          </a:xfrm>
        </p:grpSpPr>
        <p:sp>
          <p:nvSpPr>
            <p:cNvPr id="5222" name="Rectangle 102"/>
            <p:cNvSpPr>
              <a:spLocks/>
            </p:cNvSpPr>
            <p:nvPr/>
          </p:nvSpPr>
          <p:spPr bwMode="auto">
            <a:xfrm>
              <a:off x="-1" y="0"/>
              <a:ext cx="1063626" cy="476250"/>
            </a:xfrm>
            <a:prstGeom prst="rect">
              <a:avLst/>
            </a:prstGeom>
            <a:gradFill rotWithShape="0">
              <a:gsLst>
                <a:gs pos="0">
                  <a:srgbClr val="F5FFE6"/>
                </a:gs>
                <a:gs pos="64998">
                  <a:srgbClr val="E4FDC2"/>
                </a:gs>
                <a:gs pos="100000">
                  <a:srgbClr val="DAFDA7"/>
                </a:gs>
              </a:gsLst>
              <a:lin ang="5400000"/>
            </a:gradFill>
            <a:ln w="9525" cap="flat" cmpd="sng">
              <a:solidFill>
                <a:srgbClr val="98B954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808080">
                  <a:alpha val="37999"/>
                </a:srgbClr>
              </a:outerShdw>
            </a:effectLst>
          </p:spPr>
          <p:txBody>
            <a:bodyPr lIns="46800" tIns="46800" rIns="46800" bIns="46800" anchor="ctr"/>
            <a:lstStyle/>
            <a:p>
              <a:pPr algn="ctr"/>
              <a:endParaRPr lang="es-PY" sz="800"/>
            </a:p>
          </p:txBody>
        </p:sp>
        <p:sp>
          <p:nvSpPr>
            <p:cNvPr id="5223" name="Text Box 103"/>
            <p:cNvSpPr txBox="1">
              <a:spLocks/>
            </p:cNvSpPr>
            <p:nvPr/>
          </p:nvSpPr>
          <p:spPr bwMode="auto">
            <a:xfrm>
              <a:off x="-1" y="130403"/>
              <a:ext cx="106362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pPr algn="ctr"/>
              <a:r>
                <a:rPr lang="es-PY" sz="800"/>
                <a:t>Pruebas y ensayos</a:t>
              </a:r>
            </a:p>
          </p:txBody>
        </p:sp>
      </p:grpSp>
      <p:sp>
        <p:nvSpPr>
          <p:cNvPr id="105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106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2235310589"/>
      </p:ext>
    </p:extLst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200" y="990600"/>
            <a:ext cx="10397578" cy="2228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b="1" dirty="0"/>
              <a:t>CLÁUSULA 4: CONTEXTO DE LA ORGANIZACIÓN </a:t>
            </a: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 smtClean="0"/>
              <a:t>Determinar </a:t>
            </a:r>
            <a:r>
              <a:rPr lang="es-PY" b="1" dirty="0" smtClean="0"/>
              <a:t>las expectativas</a:t>
            </a:r>
            <a:r>
              <a:rPr lang="es-PY" dirty="0" smtClean="0"/>
              <a:t>, </a:t>
            </a:r>
            <a:r>
              <a:rPr lang="es-PY" dirty="0"/>
              <a:t>así como los </a:t>
            </a:r>
            <a:r>
              <a:rPr lang="es-PY" b="1" dirty="0"/>
              <a:t>aspectos</a:t>
            </a:r>
            <a:r>
              <a:rPr lang="es-PY" dirty="0"/>
              <a:t> </a:t>
            </a:r>
            <a:r>
              <a:rPr lang="es-PY" b="1" dirty="0"/>
              <a:t>legales</a:t>
            </a:r>
            <a:r>
              <a:rPr lang="es-PY" dirty="0"/>
              <a:t> y regulatorios que apliquen a la organización. </a:t>
            </a:r>
            <a:endParaRPr lang="es-PY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 smtClean="0"/>
              <a:t>Determinar </a:t>
            </a:r>
            <a:r>
              <a:rPr lang="es-PY" b="1" dirty="0"/>
              <a:t>qué será cubierto por la continuidad del negocio</a:t>
            </a:r>
            <a:r>
              <a:rPr lang="es-PY" dirty="0"/>
              <a:t>, así como también qué será </a:t>
            </a:r>
            <a:r>
              <a:rPr lang="es-PY" b="1" dirty="0"/>
              <a:t>excluido</a:t>
            </a:r>
            <a:r>
              <a:rPr lang="es-PY" dirty="0"/>
              <a:t>. </a:t>
            </a:r>
            <a:r>
              <a:rPr lang="es-PY" b="1" dirty="0" smtClean="0"/>
              <a:t>(alcance SGCN)</a:t>
            </a:r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b="1" dirty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b="1" dirty="0" smtClean="0"/>
              <a:t>Comunicar</a:t>
            </a:r>
            <a:r>
              <a:rPr lang="es-PY" dirty="0" smtClean="0"/>
              <a:t> </a:t>
            </a:r>
            <a:r>
              <a:rPr lang="es-PY" dirty="0"/>
              <a:t>a las </a:t>
            </a:r>
            <a:r>
              <a:rPr lang="es-PY" b="1" dirty="0"/>
              <a:t>partes</a:t>
            </a:r>
            <a:r>
              <a:rPr lang="es-PY" dirty="0"/>
              <a:t>, tanto internas como externas, el alcance del SGCN</a:t>
            </a:r>
            <a:r>
              <a:rPr lang="es-PY" dirty="0" smtClean="0"/>
              <a:t>.</a:t>
            </a:r>
            <a:endParaRPr lang="es-PY" spc="-5" dirty="0" smtClean="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CLAUSULAS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00200" y="3352800"/>
            <a:ext cx="10397578" cy="28623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54965" marR="234315" indent="-342265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b="1" dirty="0"/>
              <a:t>CLÁUSULA 5: LIDERAZGO</a:t>
            </a:r>
            <a:r>
              <a:rPr lang="es-PY" dirty="0"/>
              <a:t> </a:t>
            </a:r>
            <a:endParaRPr lang="es-PY" dirty="0" smtClean="0"/>
          </a:p>
          <a:p>
            <a:endParaRPr lang="es-PY" dirty="0" smtClean="0"/>
          </a:p>
          <a:p>
            <a:r>
              <a:rPr lang="es-PY" dirty="0" smtClean="0"/>
              <a:t>Lograr </a:t>
            </a:r>
            <a:r>
              <a:rPr lang="es-PY" dirty="0"/>
              <a:t>el </a:t>
            </a:r>
            <a:r>
              <a:rPr lang="es-PY" b="1" dirty="0"/>
              <a:t>compromiso</a:t>
            </a:r>
            <a:r>
              <a:rPr lang="es-PY" dirty="0"/>
              <a:t> de la </a:t>
            </a:r>
            <a:r>
              <a:rPr lang="es-PY" b="1" dirty="0" smtClean="0"/>
              <a:t>Gerencia</a:t>
            </a:r>
            <a:endParaRPr lang="es-PY" dirty="0"/>
          </a:p>
          <a:p>
            <a:endParaRPr lang="es-PY" dirty="0" smtClean="0"/>
          </a:p>
          <a:p>
            <a:endParaRPr lang="es-PY" dirty="0"/>
          </a:p>
          <a:p>
            <a:r>
              <a:rPr lang="es-PY" dirty="0" smtClean="0"/>
              <a:t>Definir </a:t>
            </a:r>
            <a:r>
              <a:rPr lang="es-PY" dirty="0"/>
              <a:t>y asegurar la estructura </a:t>
            </a:r>
            <a:r>
              <a:rPr lang="es-PY" b="1" dirty="0"/>
              <a:t>organizativa, roles </a:t>
            </a:r>
            <a:r>
              <a:rPr lang="es-PY" dirty="0"/>
              <a:t>y responsabilidades </a:t>
            </a:r>
            <a:endParaRPr lang="es-PY" dirty="0" smtClean="0"/>
          </a:p>
          <a:p>
            <a:endParaRPr lang="es-PY" dirty="0"/>
          </a:p>
          <a:p>
            <a:endParaRPr lang="es-PY" dirty="0" smtClean="0"/>
          </a:p>
          <a:p>
            <a:r>
              <a:rPr lang="es-PY" dirty="0" smtClean="0"/>
              <a:t>Definir </a:t>
            </a:r>
            <a:r>
              <a:rPr lang="es-PY" dirty="0"/>
              <a:t>y </a:t>
            </a:r>
            <a:r>
              <a:rPr lang="es-PY" b="1" dirty="0"/>
              <a:t>aprobar</a:t>
            </a:r>
            <a:r>
              <a:rPr lang="es-PY" dirty="0"/>
              <a:t> la </a:t>
            </a:r>
            <a:r>
              <a:rPr lang="es-PY" b="1" dirty="0"/>
              <a:t>Política de Continuidad del </a:t>
            </a:r>
            <a:r>
              <a:rPr lang="es-PY" b="1" dirty="0" smtClean="0"/>
              <a:t>Negocio</a:t>
            </a:r>
          </a:p>
          <a:p>
            <a:r>
              <a:rPr lang="es-PY" b="1" dirty="0" smtClean="0"/>
              <a:t> </a:t>
            </a:r>
            <a:endParaRPr lang="es-PY" b="1" dirty="0"/>
          </a:p>
        </p:txBody>
      </p:sp>
      <p:sp>
        <p:nvSpPr>
          <p:cNvPr id="1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24" name="object 6"/>
          <p:cNvSpPr/>
          <p:nvPr/>
        </p:nvSpPr>
        <p:spPr>
          <a:xfrm>
            <a:off x="755092" y="990600"/>
            <a:ext cx="680085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 txBox="1"/>
          <p:nvPr/>
        </p:nvSpPr>
        <p:spPr>
          <a:xfrm>
            <a:off x="942201" y="7620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CONTEXTO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6" name="object 6"/>
          <p:cNvSpPr/>
          <p:nvPr/>
        </p:nvSpPr>
        <p:spPr>
          <a:xfrm>
            <a:off x="818136" y="3557783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 txBox="1"/>
          <p:nvPr/>
        </p:nvSpPr>
        <p:spPr>
          <a:xfrm>
            <a:off x="1019677" y="3557783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LIDERAZGO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1600200" y="3733800"/>
            <a:ext cx="10397578" cy="28623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54965" marR="234315" indent="-342265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b="1" dirty="0"/>
              <a:t>CLÁUSULA 7: SOPORTE </a:t>
            </a:r>
            <a:endParaRPr lang="es-PY" b="1" dirty="0" smtClean="0"/>
          </a:p>
          <a:p>
            <a:pPr marL="354965" marR="234315" indent="-342265" algn="just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s-PY" dirty="0"/>
          </a:p>
          <a:p>
            <a:pPr marL="12700" marR="234315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b="1" dirty="0" smtClean="0"/>
              <a:t>Identificar los </a:t>
            </a:r>
            <a:r>
              <a:rPr lang="es-PY" b="1" dirty="0"/>
              <a:t>recursos requeridos</a:t>
            </a:r>
            <a:r>
              <a:rPr lang="es-PY" dirty="0"/>
              <a:t>, las </a:t>
            </a:r>
            <a:r>
              <a:rPr lang="es-PY" b="1" dirty="0"/>
              <a:t>competencias</a:t>
            </a:r>
            <a:r>
              <a:rPr lang="es-PY" dirty="0"/>
              <a:t> </a:t>
            </a:r>
            <a:r>
              <a:rPr lang="es-PY" b="1" dirty="0"/>
              <a:t>humanas</a:t>
            </a:r>
            <a:r>
              <a:rPr lang="es-PY" dirty="0"/>
              <a:t>, </a:t>
            </a:r>
            <a:r>
              <a:rPr lang="es-PY" b="1" dirty="0"/>
              <a:t>toma de conciencia y comunicaciones</a:t>
            </a:r>
            <a:r>
              <a:rPr lang="es-PY" dirty="0"/>
              <a:t> con partes interesadas, </a:t>
            </a:r>
            <a:endParaRPr lang="es-PY" dirty="0" smtClean="0"/>
          </a:p>
          <a:p>
            <a:pPr marL="12700" marR="234315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/>
          </a:p>
          <a:p>
            <a:pPr marL="12700" marR="234315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/>
              <a:t>R</a:t>
            </a:r>
            <a:r>
              <a:rPr lang="es-PY" dirty="0" smtClean="0"/>
              <a:t>equerimientos </a:t>
            </a:r>
            <a:r>
              <a:rPr lang="es-PY" dirty="0"/>
              <a:t>para la </a:t>
            </a:r>
            <a:r>
              <a:rPr lang="es-PY" b="1" dirty="0"/>
              <a:t>gestión </a:t>
            </a:r>
            <a:r>
              <a:rPr lang="es-PY" b="1" dirty="0" smtClean="0"/>
              <a:t>documental</a:t>
            </a:r>
            <a:r>
              <a:rPr lang="es-PY" dirty="0" smtClean="0"/>
              <a:t>. </a:t>
            </a:r>
          </a:p>
          <a:p>
            <a:pPr marL="12700" marR="234315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 smtClean="0"/>
          </a:p>
          <a:p>
            <a:pPr marL="12700" marR="234315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 smtClean="0"/>
              <a:t>Cubrir </a:t>
            </a:r>
            <a:r>
              <a:rPr lang="es-PY" b="1" dirty="0"/>
              <a:t>toma de conciencia</a:t>
            </a:r>
            <a:r>
              <a:rPr lang="es-PY" dirty="0"/>
              <a:t>, </a:t>
            </a:r>
            <a:r>
              <a:rPr lang="es-PY" dirty="0" smtClean="0"/>
              <a:t>exige </a:t>
            </a:r>
            <a:r>
              <a:rPr lang="es-PY" dirty="0"/>
              <a:t>que todas las personas bajo el control de la organización estén conscientes de la política de continuidad del negocio, entender su contribución al logro de eficacia del SGCN </a:t>
            </a:r>
            <a:endParaRPr lang="es-PY" dirty="0" smtClean="0"/>
          </a:p>
        </p:txBody>
      </p:sp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0200" y="1143000"/>
            <a:ext cx="10397578" cy="25058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b="1" dirty="0"/>
              <a:t>CLÁUSULA 6: PLANEACIÓN </a:t>
            </a:r>
            <a:endParaRPr lang="es-PY" b="1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/>
          </a:p>
          <a:p>
            <a:pPr marL="12700" marR="5080" algn="just">
              <a:tabLst>
                <a:tab pos="354965" algn="l"/>
                <a:tab pos="355600" algn="l"/>
              </a:tabLst>
            </a:pPr>
            <a:r>
              <a:rPr lang="es-PY" b="1" dirty="0"/>
              <a:t>Identificar riesgos y oportunidades </a:t>
            </a:r>
            <a:r>
              <a:rPr lang="es-PY" dirty="0"/>
              <a:t>relativas a continuidad del negocio teniendo en cuenta la situación de contexto relevada </a:t>
            </a:r>
            <a:endParaRPr lang="es-PY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 smtClean="0"/>
          </a:p>
          <a:p>
            <a:pPr marL="12700" marR="5080" algn="just">
              <a:tabLst>
                <a:tab pos="354965" algn="l"/>
                <a:tab pos="355600" algn="l"/>
              </a:tabLst>
            </a:pPr>
            <a:r>
              <a:rPr lang="es-PY" b="1" dirty="0"/>
              <a:t>Definir los objetivos </a:t>
            </a:r>
            <a:r>
              <a:rPr lang="es-PY" dirty="0"/>
              <a:t>de continuidad del negocio y desarrolle proyectos para alcanzarlos. </a:t>
            </a:r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 smtClean="0"/>
              <a:t>Al </a:t>
            </a:r>
            <a:r>
              <a:rPr lang="es-PY" dirty="0"/>
              <a:t>establecer los objetivos se debe considerar el </a:t>
            </a:r>
            <a:r>
              <a:rPr lang="es-PY" b="1" dirty="0"/>
              <a:t>nivel mínimo de productos y servicios que serían aceptables </a:t>
            </a:r>
            <a:r>
              <a:rPr lang="es-PY" dirty="0"/>
              <a:t>para que la organización pueda alcanzar sus objetivos globales de negocio.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23" name="object 6"/>
          <p:cNvSpPr/>
          <p:nvPr/>
        </p:nvSpPr>
        <p:spPr>
          <a:xfrm>
            <a:off x="838986" y="1169719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 txBox="1"/>
          <p:nvPr/>
        </p:nvSpPr>
        <p:spPr>
          <a:xfrm>
            <a:off x="1040527" y="1169719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PLANEACION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5" name="object 6"/>
          <p:cNvSpPr/>
          <p:nvPr/>
        </p:nvSpPr>
        <p:spPr>
          <a:xfrm>
            <a:off x="838200" y="3894355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 txBox="1"/>
          <p:nvPr/>
        </p:nvSpPr>
        <p:spPr>
          <a:xfrm>
            <a:off x="1039741" y="3894355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SOPORTE</a:t>
            </a:r>
            <a:endParaRPr sz="18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4574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7800" y="1575108"/>
            <a:ext cx="10549978" cy="36138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b="1" dirty="0"/>
              <a:t>CLÁUSULA 8: </a:t>
            </a:r>
            <a:r>
              <a:rPr lang="es-PY" b="1" dirty="0" smtClean="0"/>
              <a:t>OPERACIÓN</a:t>
            </a:r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b="1" dirty="0"/>
          </a:p>
          <a:p>
            <a:pPr fontAlgn="base"/>
            <a:r>
              <a:rPr lang="es-PY" dirty="0"/>
              <a:t>Aquí es donde ponemos en funcionamiento el </a:t>
            </a:r>
            <a:r>
              <a:rPr lang="es-PY" b="1" dirty="0"/>
              <a:t>SGCN</a:t>
            </a:r>
            <a:r>
              <a:rPr lang="es-PY" dirty="0"/>
              <a:t> teniendo en cuenta lo planificado.</a:t>
            </a:r>
            <a:br>
              <a:rPr lang="es-PY" dirty="0"/>
            </a:br>
            <a:endParaRPr lang="es-PY" dirty="0"/>
          </a:p>
          <a:p>
            <a:pPr marL="12700" marR="5080" algn="just">
              <a:tabLst>
                <a:tab pos="354965" algn="l"/>
                <a:tab pos="355600" algn="l"/>
              </a:tabLst>
            </a:pPr>
            <a:r>
              <a:rPr lang="es-PY" b="1" dirty="0" smtClean="0"/>
              <a:t>Realizar </a:t>
            </a:r>
            <a:r>
              <a:rPr lang="es-PY" b="1" dirty="0"/>
              <a:t>el Análisis de impacto en el negocio (Business </a:t>
            </a:r>
            <a:r>
              <a:rPr lang="es-PY" b="1" dirty="0" err="1"/>
              <a:t>Impact</a:t>
            </a:r>
            <a:r>
              <a:rPr lang="es-PY" b="1" dirty="0"/>
              <a:t> </a:t>
            </a:r>
            <a:r>
              <a:rPr lang="es-PY" b="1" dirty="0" err="1"/>
              <a:t>Analisis</a:t>
            </a:r>
            <a:r>
              <a:rPr lang="es-PY" b="1" dirty="0"/>
              <a:t> – </a:t>
            </a:r>
            <a:r>
              <a:rPr lang="es-PY" b="1" dirty="0" smtClean="0"/>
              <a:t>BIA) y evaluar Riesgos</a:t>
            </a:r>
            <a:r>
              <a:rPr lang="es-PY" dirty="0" smtClean="0"/>
              <a:t> con el fin de definir </a:t>
            </a:r>
            <a:r>
              <a:rPr lang="es-PY" dirty="0"/>
              <a:t>la </a:t>
            </a:r>
            <a:r>
              <a:rPr lang="es-PY" b="1" dirty="0"/>
              <a:t>estrategia de continuidad </a:t>
            </a:r>
            <a:r>
              <a:rPr lang="es-PY" b="1" dirty="0" smtClean="0"/>
              <a:t>del negocio.</a:t>
            </a:r>
            <a:endParaRPr lang="es-PY" b="1" dirty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 smtClean="0"/>
              <a:t>Definir </a:t>
            </a:r>
            <a:r>
              <a:rPr lang="es-PY" dirty="0"/>
              <a:t>e implementar </a:t>
            </a:r>
            <a:r>
              <a:rPr lang="es-PY" b="1" dirty="0" smtClean="0"/>
              <a:t>procesos </a:t>
            </a:r>
            <a:r>
              <a:rPr lang="es-PY" b="1" dirty="0"/>
              <a:t>de continuidad </a:t>
            </a:r>
            <a:r>
              <a:rPr lang="es-PY" dirty="0"/>
              <a:t>del </a:t>
            </a:r>
            <a:r>
              <a:rPr lang="es-PY" dirty="0" smtClean="0"/>
              <a:t>negocio, protocolo adecuado de </a:t>
            </a:r>
            <a:r>
              <a:rPr lang="es-PY" dirty="0"/>
              <a:t>comunicaciones externas e internas, deben ser específicos, deben tener flexibilidad para responder ante amenazas, se tiene que desarrollar sobre hipótesis establecidas y analizadas, se deben minimizar las consecuencias estableciendo estrategias de mitigación.</a:t>
            </a:r>
            <a:endParaRPr lang="es-PY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s-PY" dirty="0" smtClean="0"/>
          </a:p>
          <a:p>
            <a:pPr marL="12700" marR="508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s-PY" dirty="0" smtClean="0"/>
              <a:t>Realizar </a:t>
            </a:r>
            <a:r>
              <a:rPr lang="es-PY" dirty="0"/>
              <a:t>el </a:t>
            </a:r>
            <a:r>
              <a:rPr lang="es-PY" b="1" dirty="0"/>
              <a:t>entrenamiento y prueba </a:t>
            </a:r>
            <a:endParaRPr lang="es-PY" b="1" dirty="0" smtClean="0"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smtClean="0"/>
              <a:t>Asunción, </a:t>
            </a:r>
            <a:r>
              <a:rPr lang="es-PY" smtClean="0"/>
              <a:t>Paraguay –25 de octubre de </a:t>
            </a:r>
            <a:r>
              <a:rPr lang="es-PY" spc="-5" smtClean="0"/>
              <a:t>2017. Todos los </a:t>
            </a:r>
            <a:r>
              <a:rPr lang="es-PY" smtClean="0"/>
              <a:t>derechos reservados por FSA </a:t>
            </a:r>
            <a:r>
              <a:rPr lang="es-PY" spc="-5" smtClean="0"/>
              <a:t>LATAM® </a:t>
            </a:r>
            <a:r>
              <a:rPr lang="es-PY" smtClean="0"/>
              <a:t>/ FSA </a:t>
            </a:r>
            <a:r>
              <a:rPr lang="es-PY" spc="-5" smtClean="0"/>
              <a:t>LATINOAMERICA S.R.L. </a:t>
            </a:r>
            <a:r>
              <a:rPr lang="es-PY" smtClean="0"/>
              <a:t>Marca Registrada. Prohibida </a:t>
            </a:r>
            <a:r>
              <a:rPr lang="es-PY" spc="-5" smtClean="0"/>
              <a:t>su  </a:t>
            </a:r>
            <a:r>
              <a:rPr lang="es-PY" smtClean="0"/>
              <a:t>distribución total o</a:t>
            </a:r>
            <a:r>
              <a:rPr lang="es-PY" spc="-70" smtClean="0"/>
              <a:t> </a:t>
            </a:r>
            <a:r>
              <a:rPr lang="es-PY" smtClean="0"/>
              <a:t>parcial.</a:t>
            </a:r>
            <a:endParaRPr lang="es-PY" dirty="0"/>
          </a:p>
        </p:txBody>
      </p:sp>
      <p:sp>
        <p:nvSpPr>
          <p:cNvPr id="22" name="object 6"/>
          <p:cNvSpPr/>
          <p:nvPr/>
        </p:nvSpPr>
        <p:spPr>
          <a:xfrm>
            <a:off x="762000" y="20574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 txBox="1"/>
          <p:nvPr/>
        </p:nvSpPr>
        <p:spPr>
          <a:xfrm>
            <a:off x="963541" y="20574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OPERACION</a:t>
            </a:r>
            <a:endParaRPr sz="18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00952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smtClean="0"/>
              <a:t>Asunción, </a:t>
            </a:r>
            <a:r>
              <a:rPr lang="es-PY" smtClean="0"/>
              <a:t>Paraguay –25 de octubre de </a:t>
            </a:r>
            <a:r>
              <a:rPr lang="es-PY" spc="-5" smtClean="0"/>
              <a:t>2017. Todos los </a:t>
            </a:r>
            <a:r>
              <a:rPr lang="es-PY" smtClean="0"/>
              <a:t>derechos reservados por FSA </a:t>
            </a:r>
            <a:r>
              <a:rPr lang="es-PY" spc="-5" smtClean="0"/>
              <a:t>LATAM® </a:t>
            </a:r>
            <a:r>
              <a:rPr lang="es-PY" smtClean="0"/>
              <a:t>/ FSA </a:t>
            </a:r>
            <a:r>
              <a:rPr lang="es-PY" spc="-5" smtClean="0"/>
              <a:t>LATINOAMERICA S.R.L. </a:t>
            </a:r>
            <a:r>
              <a:rPr lang="es-PY" smtClean="0"/>
              <a:t>Marca Registrada. Prohibida </a:t>
            </a:r>
            <a:r>
              <a:rPr lang="es-PY" spc="-5" smtClean="0"/>
              <a:t>su  </a:t>
            </a:r>
            <a:r>
              <a:rPr lang="es-PY" smtClean="0"/>
              <a:t>distribución total o</a:t>
            </a:r>
            <a:r>
              <a:rPr lang="es-PY" spc="-70" smtClean="0"/>
              <a:t> </a:t>
            </a:r>
            <a:r>
              <a:rPr lang="es-PY" smtClean="0"/>
              <a:t>parcial.</a:t>
            </a:r>
            <a:endParaRPr lang="es-PY" dirty="0"/>
          </a:p>
        </p:txBody>
      </p:sp>
      <p:sp>
        <p:nvSpPr>
          <p:cNvPr id="15" name="object 6"/>
          <p:cNvSpPr/>
          <p:nvPr/>
        </p:nvSpPr>
        <p:spPr>
          <a:xfrm>
            <a:off x="762000" y="20574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963541" y="20574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OPERACION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76400" y="898237"/>
            <a:ext cx="49911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Y" dirty="0"/>
              <a:t>Aquí es donde ponemos en funcionamiento el </a:t>
            </a:r>
            <a:r>
              <a:rPr lang="es-PY" b="1" dirty="0"/>
              <a:t>SGCN</a:t>
            </a:r>
            <a:r>
              <a:rPr lang="es-PY" dirty="0"/>
              <a:t> teniendo en cuenta lo planificado.</a:t>
            </a:r>
            <a:br>
              <a:rPr lang="es-PY" dirty="0"/>
            </a:br>
            <a:endParaRPr lang="es-PY" dirty="0"/>
          </a:p>
          <a:p>
            <a:pPr fontAlgn="base"/>
            <a:r>
              <a:rPr lang="es-PY" dirty="0"/>
              <a:t>Los puntos fundamentales son</a:t>
            </a:r>
            <a:r>
              <a:rPr lang="es-PY" dirty="0" smtClean="0"/>
              <a:t>:</a:t>
            </a:r>
          </a:p>
          <a:p>
            <a:pPr fontAlgn="base"/>
            <a:endParaRPr lang="es-PY" dirty="0"/>
          </a:p>
          <a:p>
            <a:pPr fontAlgn="base"/>
            <a:r>
              <a:rPr lang="es-PY" b="1" dirty="0"/>
              <a:t>1.- Realizar el </a:t>
            </a:r>
            <a:r>
              <a:rPr lang="es-PY" b="1" dirty="0" smtClean="0"/>
              <a:t>Análisis </a:t>
            </a:r>
            <a:r>
              <a:rPr lang="es-PY" b="1" dirty="0"/>
              <a:t>de impacto en el negocio (Business </a:t>
            </a:r>
            <a:r>
              <a:rPr lang="es-PY" b="1" dirty="0" err="1"/>
              <a:t>Impact</a:t>
            </a:r>
            <a:r>
              <a:rPr lang="es-PY" b="1" dirty="0"/>
              <a:t> </a:t>
            </a:r>
            <a:r>
              <a:rPr lang="es-PY" b="1" dirty="0" err="1"/>
              <a:t>Analisis</a:t>
            </a:r>
            <a:r>
              <a:rPr lang="es-PY" b="1" dirty="0"/>
              <a:t> – BIA</a:t>
            </a:r>
            <a:r>
              <a:rPr lang="es-PY" sz="2000" b="1" dirty="0" smtClean="0"/>
              <a:t>): </a:t>
            </a:r>
            <a:r>
              <a:rPr lang="es-PY" sz="2000" dirty="0"/>
              <a:t>Proceso del análisis de actividades las funciones operacionales y el efecto que una interrupción del negocio podría tener sobre ellas. [Fuente: ISO 22300] </a:t>
            </a:r>
            <a:endParaRPr lang="es-PY" sz="2000" dirty="0" smtClean="0"/>
          </a:p>
          <a:p>
            <a:pPr fontAlgn="base"/>
            <a:endParaRPr lang="es-PY" dirty="0"/>
          </a:p>
          <a:p>
            <a:pPr fontAlgn="base"/>
            <a:r>
              <a:rPr lang="es-PY" dirty="0"/>
              <a:t>Identificar los aspectos que soportan los productos y servicios claves para la organización</a:t>
            </a:r>
            <a:r>
              <a:rPr lang="es-PY" dirty="0" smtClean="0"/>
              <a:t>:</a:t>
            </a:r>
            <a:endParaRPr lang="es-PY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Identificar los procesos críticos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Interdependencias de todos los </a:t>
            </a:r>
            <a:r>
              <a:rPr lang="es-PY" dirty="0" smtClean="0"/>
              <a:t>procesos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 smtClean="0"/>
              <a:t>Medir Impacto (niveles de criticidad, integral, no afecta)</a:t>
            </a:r>
            <a:endParaRPr lang="es-PY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 smtClean="0"/>
              <a:t>Recursos </a:t>
            </a:r>
            <a:r>
              <a:rPr lang="es-PY" dirty="0"/>
              <a:t>necesarios para el nivel mínimo</a:t>
            </a:r>
            <a:br>
              <a:rPr lang="es-PY" dirty="0"/>
            </a:br>
            <a:endParaRPr lang="es-PY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48" y="739650"/>
            <a:ext cx="3657600" cy="360375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5" y="4343400"/>
            <a:ext cx="4535446" cy="23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5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smtClean="0"/>
              <a:t>Asunción, </a:t>
            </a:r>
            <a:r>
              <a:rPr lang="es-PY" smtClean="0"/>
              <a:t>Paraguay –25 de octubre de </a:t>
            </a:r>
            <a:r>
              <a:rPr lang="es-PY" spc="-5" smtClean="0"/>
              <a:t>2017. Todos los </a:t>
            </a:r>
            <a:r>
              <a:rPr lang="es-PY" smtClean="0"/>
              <a:t>derechos reservados por FSA </a:t>
            </a:r>
            <a:r>
              <a:rPr lang="es-PY" spc="-5" smtClean="0"/>
              <a:t>LATAM® </a:t>
            </a:r>
            <a:r>
              <a:rPr lang="es-PY" smtClean="0"/>
              <a:t>/ FSA </a:t>
            </a:r>
            <a:r>
              <a:rPr lang="es-PY" spc="-5" smtClean="0"/>
              <a:t>LATINOAMERICA S.R.L. </a:t>
            </a:r>
            <a:r>
              <a:rPr lang="es-PY" smtClean="0"/>
              <a:t>Marca Registrada. Prohibida </a:t>
            </a:r>
            <a:r>
              <a:rPr lang="es-PY" spc="-5" smtClean="0"/>
              <a:t>su  </a:t>
            </a:r>
            <a:r>
              <a:rPr lang="es-PY" smtClean="0"/>
              <a:t>distribución total o</a:t>
            </a:r>
            <a:r>
              <a:rPr lang="es-PY" spc="-70" smtClean="0"/>
              <a:t> </a:t>
            </a:r>
            <a:r>
              <a:rPr lang="es-PY" smtClean="0"/>
              <a:t>parcial.</a:t>
            </a:r>
            <a:endParaRPr lang="es-PY" dirty="0"/>
          </a:p>
        </p:txBody>
      </p:sp>
      <p:sp>
        <p:nvSpPr>
          <p:cNvPr id="15" name="object 6"/>
          <p:cNvSpPr/>
          <p:nvPr/>
        </p:nvSpPr>
        <p:spPr>
          <a:xfrm>
            <a:off x="762000" y="20574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963541" y="20574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OPERACION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59017" y="1487775"/>
            <a:ext cx="5579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Y" b="1" dirty="0"/>
              <a:t>2.- Evaluación de Riesgos:</a:t>
            </a:r>
            <a:endParaRPr lang="es-PY" dirty="0"/>
          </a:p>
          <a:p>
            <a:pPr fontAlgn="base"/>
            <a:r>
              <a:rPr lang="es-PY" dirty="0" smtClean="0"/>
              <a:t>se </a:t>
            </a:r>
            <a:r>
              <a:rPr lang="es-PY" dirty="0"/>
              <a:t>propone la </a:t>
            </a:r>
            <a:r>
              <a:rPr lang="es-PY" b="1" dirty="0"/>
              <a:t>Norma ISO 31000</a:t>
            </a:r>
            <a:r>
              <a:rPr lang="es-PY" dirty="0"/>
              <a:t>. En todo caso se deben cumplir los siguientes requisitos: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Implantar y mantener un proceso formal de </a:t>
            </a:r>
            <a:r>
              <a:rPr lang="es-PY" b="1" dirty="0"/>
              <a:t>valoración de </a:t>
            </a:r>
            <a:r>
              <a:rPr lang="es-PY" b="1" dirty="0" smtClean="0"/>
              <a:t>riesgos</a:t>
            </a:r>
            <a:r>
              <a:rPr lang="es-PY" dirty="0"/>
              <a:t>. </a:t>
            </a:r>
            <a:r>
              <a:rPr lang="es-PY" sz="1000" dirty="0"/>
              <a:t>Norma ISO 31000, </a:t>
            </a:r>
            <a:r>
              <a:rPr lang="es-PY" sz="1000" dirty="0" smtClean="0"/>
              <a:t>“proceso </a:t>
            </a:r>
            <a:r>
              <a:rPr lang="es-PY" sz="1000" dirty="0"/>
              <a:t>total de la </a:t>
            </a:r>
            <a:r>
              <a:rPr lang="es-PY" sz="1000" b="1" dirty="0"/>
              <a:t>identificación del riesgo, análisis del riesgo y evaluación del riesgo</a:t>
            </a:r>
            <a:r>
              <a:rPr lang="es-PY" sz="1000" dirty="0"/>
              <a:t>”</a:t>
            </a:r>
            <a:endParaRPr lang="es-PY" sz="1000" dirty="0" smtClean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 smtClean="0"/>
              <a:t>El </a:t>
            </a:r>
            <a:r>
              <a:rPr lang="es-PY" dirty="0"/>
              <a:t>proceso debe ser documentado</a:t>
            </a:r>
            <a:r>
              <a:rPr lang="es-PY" dirty="0" smtClean="0"/>
              <a:t>.</a:t>
            </a:r>
            <a:endParaRPr lang="es-PY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Los Riesgos:</a:t>
            </a:r>
          </a:p>
          <a:p>
            <a:pPr marL="1200150" lvl="2" indent="-285750" fontAlgn="base">
              <a:buFont typeface="Wingdings" pitchFamily="2" charset="2"/>
              <a:buChar char="§"/>
            </a:pPr>
            <a:r>
              <a:rPr lang="es-PY" dirty="0"/>
              <a:t>Deben ser </a:t>
            </a:r>
            <a:r>
              <a:rPr lang="es-PY" b="1" dirty="0" smtClean="0"/>
              <a:t>Identificados</a:t>
            </a:r>
            <a:r>
              <a:rPr lang="es-PY" dirty="0" smtClean="0"/>
              <a:t>, </a:t>
            </a:r>
            <a:r>
              <a:rPr lang="es-PY" sz="1000" dirty="0" smtClean="0"/>
              <a:t>identificación </a:t>
            </a:r>
            <a:r>
              <a:rPr lang="es-PY" sz="1000" dirty="0"/>
              <a:t>de lo que puede ocurrir o las situaciones que puedan presentarse</a:t>
            </a:r>
          </a:p>
          <a:p>
            <a:pPr marL="1200150" lvl="2" indent="-285750" fontAlgn="base">
              <a:buFont typeface="Wingdings" pitchFamily="2" charset="2"/>
              <a:buChar char="§"/>
            </a:pPr>
            <a:r>
              <a:rPr lang="es-PY" b="1" dirty="0" smtClean="0"/>
              <a:t>Analizados </a:t>
            </a:r>
            <a:r>
              <a:rPr lang="es-PY" sz="1000" dirty="0" smtClean="0"/>
              <a:t>considerar de </a:t>
            </a:r>
            <a:r>
              <a:rPr lang="es-PY" sz="1000" dirty="0"/>
              <a:t>las </a:t>
            </a:r>
            <a:r>
              <a:rPr lang="es-PY" sz="1000" b="1" u="sng" dirty="0"/>
              <a:t>causas</a:t>
            </a:r>
            <a:r>
              <a:rPr lang="es-PY" sz="1000" dirty="0"/>
              <a:t> y las </a:t>
            </a:r>
            <a:r>
              <a:rPr lang="es-PY" sz="1000" b="1" u="sng" dirty="0"/>
              <a:t>fuentes</a:t>
            </a:r>
            <a:r>
              <a:rPr lang="es-PY" sz="1000" dirty="0"/>
              <a:t> de riesgo, sus consecuencias (</a:t>
            </a:r>
            <a:r>
              <a:rPr lang="es-PY" sz="1000" b="1" dirty="0"/>
              <a:t>impacto</a:t>
            </a:r>
            <a:r>
              <a:rPr lang="es-PY" sz="1000" dirty="0"/>
              <a:t>) y la </a:t>
            </a:r>
            <a:r>
              <a:rPr lang="es-PY" sz="1000" b="1" u="sng" dirty="0"/>
              <a:t>probabilidad</a:t>
            </a:r>
            <a:r>
              <a:rPr lang="es-PY" sz="1000" dirty="0"/>
              <a:t> de que estas consecuencias puedan ocurrir</a:t>
            </a:r>
          </a:p>
          <a:p>
            <a:pPr marL="1200150" lvl="2" indent="-285750" fontAlgn="base">
              <a:buFont typeface="Wingdings" pitchFamily="2" charset="2"/>
              <a:buChar char="§"/>
            </a:pPr>
            <a:r>
              <a:rPr lang="es-PY" dirty="0"/>
              <a:t>Evaluados </a:t>
            </a:r>
            <a:r>
              <a:rPr lang="es-PY" b="1" dirty="0" smtClean="0"/>
              <a:t>sistemáticamente </a:t>
            </a:r>
            <a:r>
              <a:rPr lang="es-PY" sz="1000" dirty="0" smtClean="0"/>
              <a:t>determinar  </a:t>
            </a:r>
            <a:r>
              <a:rPr lang="es-PY" sz="1000" dirty="0"/>
              <a:t>los </a:t>
            </a:r>
            <a:r>
              <a:rPr lang="es-PY" sz="1000" u="sng" dirty="0"/>
              <a:t>riesgos a tratar y la prioridad</a:t>
            </a:r>
            <a:r>
              <a:rPr lang="es-PY" sz="1000" dirty="0"/>
              <a:t> de implementar el tratamiento de los </a:t>
            </a:r>
            <a:r>
              <a:rPr lang="es-PY" sz="1000" dirty="0" smtClean="0"/>
              <a:t>mismos. Opciones de tratamiento  </a:t>
            </a:r>
            <a:r>
              <a:rPr lang="es-PY" sz="1000" dirty="0"/>
              <a:t>evitar, reducir, asumir y compartir o transferir</a:t>
            </a:r>
          </a:p>
          <a:p>
            <a:pPr marL="1200150" lvl="2" indent="-285750" fontAlgn="base">
              <a:buFont typeface="Wingdings" pitchFamily="2" charset="2"/>
              <a:buChar char="§"/>
            </a:pPr>
            <a:r>
              <a:rPr lang="es-PY" dirty="0"/>
              <a:t>En cuanto pueden</a:t>
            </a:r>
            <a:r>
              <a:rPr lang="es-PY" b="1" dirty="0"/>
              <a:t> causar incidentes que generan </a:t>
            </a:r>
            <a:r>
              <a:rPr lang="es-PY" b="1" dirty="0" smtClean="0"/>
              <a:t>interrupciones </a:t>
            </a:r>
            <a:r>
              <a:rPr lang="es-PY" b="1" dirty="0"/>
              <a:t>en la organización</a:t>
            </a:r>
            <a:r>
              <a:rPr lang="es-PY" dirty="0"/>
              <a:t>.</a:t>
            </a:r>
          </a:p>
        </p:txBody>
      </p:sp>
      <p:sp>
        <p:nvSpPr>
          <p:cNvPr id="17" name="object 4"/>
          <p:cNvSpPr/>
          <p:nvPr/>
        </p:nvSpPr>
        <p:spPr>
          <a:xfrm>
            <a:off x="7924800" y="1600200"/>
            <a:ext cx="4191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665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smtClean="0"/>
              <a:t>Asunción, </a:t>
            </a:r>
            <a:r>
              <a:rPr lang="es-PY" smtClean="0"/>
              <a:t>Paraguay –25 de octubre de </a:t>
            </a:r>
            <a:r>
              <a:rPr lang="es-PY" spc="-5" smtClean="0"/>
              <a:t>2017. Todos los </a:t>
            </a:r>
            <a:r>
              <a:rPr lang="es-PY" smtClean="0"/>
              <a:t>derechos reservados por FSA </a:t>
            </a:r>
            <a:r>
              <a:rPr lang="es-PY" spc="-5" smtClean="0"/>
              <a:t>LATAM® </a:t>
            </a:r>
            <a:r>
              <a:rPr lang="es-PY" smtClean="0"/>
              <a:t>/ FSA </a:t>
            </a:r>
            <a:r>
              <a:rPr lang="es-PY" spc="-5" smtClean="0"/>
              <a:t>LATINOAMERICA S.R.L. </a:t>
            </a:r>
            <a:r>
              <a:rPr lang="es-PY" smtClean="0"/>
              <a:t>Marca Registrada. Prohibida </a:t>
            </a:r>
            <a:r>
              <a:rPr lang="es-PY" spc="-5" smtClean="0"/>
              <a:t>su  </a:t>
            </a:r>
            <a:r>
              <a:rPr lang="es-PY" smtClean="0"/>
              <a:t>distribución total o</a:t>
            </a:r>
            <a:r>
              <a:rPr lang="es-PY" spc="-70" smtClean="0"/>
              <a:t> </a:t>
            </a:r>
            <a:r>
              <a:rPr lang="es-PY" smtClean="0"/>
              <a:t>parcial.</a:t>
            </a:r>
            <a:endParaRPr lang="es-PY" dirty="0"/>
          </a:p>
        </p:txBody>
      </p:sp>
      <p:sp>
        <p:nvSpPr>
          <p:cNvPr id="15" name="object 6"/>
          <p:cNvSpPr/>
          <p:nvPr/>
        </p:nvSpPr>
        <p:spPr>
          <a:xfrm>
            <a:off x="762000" y="20574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963541" y="20574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OPERACION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4768" y="838200"/>
            <a:ext cx="10297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Y" b="1" dirty="0" smtClean="0"/>
              <a:t>3</a:t>
            </a:r>
            <a:r>
              <a:rPr lang="es-PY" b="1" dirty="0"/>
              <a:t>.- Estrategia de Continuidad del Negocio:</a:t>
            </a:r>
            <a:endParaRPr lang="es-PY" dirty="0"/>
          </a:p>
          <a:p>
            <a:pPr fontAlgn="base"/>
            <a:r>
              <a:rPr lang="es-PY" dirty="0"/>
              <a:t>El análisis de riesgos realizado junto su impacto en el Negocio nos permiten ahora </a:t>
            </a:r>
            <a:r>
              <a:rPr lang="es-PY" b="1" u="sng" dirty="0"/>
              <a:t>desarrollar las estrategias </a:t>
            </a:r>
            <a:r>
              <a:rPr lang="es-PY" dirty="0"/>
              <a:t>que </a:t>
            </a:r>
            <a:r>
              <a:rPr lang="es-PY" dirty="0" smtClean="0"/>
              <a:t>permitan </a:t>
            </a:r>
            <a:r>
              <a:rPr lang="es-PY" dirty="0"/>
              <a:t>realizar la </a:t>
            </a:r>
            <a:r>
              <a:rPr lang="es-PY" dirty="0" smtClean="0"/>
              <a:t>protección </a:t>
            </a:r>
            <a:r>
              <a:rPr lang="es-PY" dirty="0"/>
              <a:t>y recuperación de las actividades críticas conjugando:</a:t>
            </a:r>
          </a:p>
          <a:p>
            <a:pPr fontAlgn="base"/>
            <a:endParaRPr lang="es-PY" dirty="0" smtClean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La Tolerancia de la organización al riesgo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Objetivos de tiempo de recuperación.</a:t>
            </a:r>
          </a:p>
          <a:p>
            <a:pPr fontAlgn="base"/>
            <a:endParaRPr lang="es-PY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84" y="2005595"/>
            <a:ext cx="4800600" cy="121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4768" y="3575258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Y" dirty="0" smtClean="0"/>
              <a:t>Debe determinar :</a:t>
            </a:r>
            <a:endParaRPr lang="es-PY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 smtClean="0"/>
              <a:t>Opciones de tratamiento, que debe incluir la aprobación de tiempos priorizados la reanudación de actividades</a:t>
            </a:r>
            <a:endParaRPr lang="es-PY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 smtClean="0"/>
              <a:t>los recursos requeridos para implementar las opciones seleccionadas (personas, información, edificios, servicios públicos, tecnología, transporte, finanzas, entre otros.</a:t>
            </a:r>
            <a:endParaRPr lang="es-PY" dirty="0"/>
          </a:p>
          <a:p>
            <a:pPr fontAlgn="base"/>
            <a:r>
              <a:rPr lang="es-PY" dirty="0"/>
              <a:t/>
            </a:r>
            <a:br>
              <a:rPr lang="es-PY" dirty="0"/>
            </a:br>
            <a:endParaRPr lang="es-PY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4977610"/>
            <a:ext cx="3299471" cy="16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8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smtClean="0"/>
              <a:t>Asunción, </a:t>
            </a:r>
            <a:r>
              <a:rPr lang="es-PY" smtClean="0"/>
              <a:t>Paraguay –25 de octubre de </a:t>
            </a:r>
            <a:r>
              <a:rPr lang="es-PY" spc="-5" smtClean="0"/>
              <a:t>2017. Todos los </a:t>
            </a:r>
            <a:r>
              <a:rPr lang="es-PY" smtClean="0"/>
              <a:t>derechos reservados por FSA </a:t>
            </a:r>
            <a:r>
              <a:rPr lang="es-PY" spc="-5" smtClean="0"/>
              <a:t>LATAM® </a:t>
            </a:r>
            <a:r>
              <a:rPr lang="es-PY" smtClean="0"/>
              <a:t>/ FSA </a:t>
            </a:r>
            <a:r>
              <a:rPr lang="es-PY" spc="-5" smtClean="0"/>
              <a:t>LATINOAMERICA S.R.L. </a:t>
            </a:r>
            <a:r>
              <a:rPr lang="es-PY" smtClean="0"/>
              <a:t>Marca Registrada. Prohibida </a:t>
            </a:r>
            <a:r>
              <a:rPr lang="es-PY" spc="-5" smtClean="0"/>
              <a:t>su  </a:t>
            </a:r>
            <a:r>
              <a:rPr lang="es-PY" smtClean="0"/>
              <a:t>distribución total o</a:t>
            </a:r>
            <a:r>
              <a:rPr lang="es-PY" spc="-70" smtClean="0"/>
              <a:t> </a:t>
            </a:r>
            <a:r>
              <a:rPr lang="es-PY" smtClean="0"/>
              <a:t>parcial.</a:t>
            </a:r>
            <a:endParaRPr lang="es-PY" dirty="0"/>
          </a:p>
        </p:txBody>
      </p:sp>
      <p:sp>
        <p:nvSpPr>
          <p:cNvPr id="15" name="object 6"/>
          <p:cNvSpPr/>
          <p:nvPr/>
        </p:nvSpPr>
        <p:spPr>
          <a:xfrm>
            <a:off x="762000" y="20574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963541" y="20574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OPERACION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1086" y="1795343"/>
            <a:ext cx="102353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Y" b="1" dirty="0"/>
              <a:t>4.- Procedimiento de Continuidad del Negocio:</a:t>
            </a:r>
            <a:endParaRPr lang="es-PY" dirty="0"/>
          </a:p>
          <a:p>
            <a:pPr fontAlgn="base"/>
            <a:r>
              <a:rPr lang="es-PY" dirty="0" smtClean="0"/>
              <a:t>se </a:t>
            </a:r>
            <a:r>
              <a:rPr lang="es-PY" dirty="0"/>
              <a:t>definen los requisitos de los procedimientos y su documentación, </a:t>
            </a:r>
            <a:r>
              <a:rPr lang="es-PY" dirty="0" smtClean="0"/>
              <a:t>del SGCN para </a:t>
            </a:r>
            <a:r>
              <a:rPr lang="es-PY" dirty="0"/>
              <a:t>garantizar que estos procedimientos sean </a:t>
            </a:r>
            <a:r>
              <a:rPr lang="es-PY" dirty="0" smtClean="0"/>
              <a:t>efectivos.</a:t>
            </a:r>
            <a:r>
              <a:rPr lang="es-PY" dirty="0"/>
              <a:t> </a:t>
            </a:r>
            <a:r>
              <a:rPr lang="es-PY" dirty="0" smtClean="0"/>
              <a:t>Los </a:t>
            </a:r>
            <a:r>
              <a:rPr lang="es-PY" dirty="0"/>
              <a:t>procedimientos deben cumplir: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Establecer un </a:t>
            </a:r>
            <a:r>
              <a:rPr lang="es-PY" b="1" dirty="0"/>
              <a:t>adecuado protocolo de comunicaciones </a:t>
            </a:r>
            <a:r>
              <a:rPr lang="es-PY" dirty="0"/>
              <a:t>internas y externas</a:t>
            </a:r>
            <a:r>
              <a:rPr lang="es-PY" dirty="0" smtClean="0"/>
              <a:t>.</a:t>
            </a:r>
            <a:endParaRPr lang="es-PY" dirty="0"/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Especificar convenientemente los pasos intermedios a dar frente a una interrupción.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Deben </a:t>
            </a:r>
            <a:r>
              <a:rPr lang="es-PY" b="1" dirty="0" smtClean="0"/>
              <a:t>contemplar </a:t>
            </a:r>
            <a:r>
              <a:rPr lang="es-PY" b="1" dirty="0"/>
              <a:t>flexibilidad </a:t>
            </a:r>
            <a:r>
              <a:rPr lang="es-PY" dirty="0"/>
              <a:t>para responder a la amenazas no previstas.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Enfoque en los eventos con potencialidad de causar interrupciones.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es-PY" dirty="0"/>
              <a:t>Deben basarse en los </a:t>
            </a:r>
            <a:r>
              <a:rPr lang="es-PY" b="1" dirty="0"/>
              <a:t>análisis realizados y las estrategias definidas </a:t>
            </a:r>
            <a:r>
              <a:rPr lang="es-PY" dirty="0"/>
              <a:t>y habiendo realizado un </a:t>
            </a:r>
            <a:r>
              <a:rPr lang="es-PY" b="1" dirty="0"/>
              <a:t>estudio de interdependencia de los procesos</a:t>
            </a:r>
            <a:r>
              <a:rPr lang="es-PY" b="1" dirty="0" smtClean="0"/>
              <a:t>.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307430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smtClean="0"/>
              <a:t>Asunción, </a:t>
            </a:r>
            <a:r>
              <a:rPr lang="es-PY" smtClean="0"/>
              <a:t>Paraguay –25 de octubre de </a:t>
            </a:r>
            <a:r>
              <a:rPr lang="es-PY" spc="-5" smtClean="0"/>
              <a:t>2017. Todos los </a:t>
            </a:r>
            <a:r>
              <a:rPr lang="es-PY" smtClean="0"/>
              <a:t>derechos reservados por FSA </a:t>
            </a:r>
            <a:r>
              <a:rPr lang="es-PY" spc="-5" smtClean="0"/>
              <a:t>LATAM® </a:t>
            </a:r>
            <a:r>
              <a:rPr lang="es-PY" smtClean="0"/>
              <a:t>/ FSA </a:t>
            </a:r>
            <a:r>
              <a:rPr lang="es-PY" spc="-5" smtClean="0"/>
              <a:t>LATINOAMERICA S.R.L. </a:t>
            </a:r>
            <a:r>
              <a:rPr lang="es-PY" smtClean="0"/>
              <a:t>Marca Registrada. Prohibida </a:t>
            </a:r>
            <a:r>
              <a:rPr lang="es-PY" spc="-5" smtClean="0"/>
              <a:t>su  </a:t>
            </a:r>
            <a:r>
              <a:rPr lang="es-PY" smtClean="0"/>
              <a:t>distribución total o</a:t>
            </a:r>
            <a:r>
              <a:rPr lang="es-PY" spc="-70" smtClean="0"/>
              <a:t> </a:t>
            </a:r>
            <a:r>
              <a:rPr lang="es-PY" smtClean="0"/>
              <a:t>parcial.</a:t>
            </a:r>
            <a:endParaRPr lang="es-PY" dirty="0"/>
          </a:p>
        </p:txBody>
      </p:sp>
      <p:sp>
        <p:nvSpPr>
          <p:cNvPr id="15" name="object 6"/>
          <p:cNvSpPr/>
          <p:nvPr/>
        </p:nvSpPr>
        <p:spPr>
          <a:xfrm>
            <a:off x="762000" y="20574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963541" y="20574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OPERACION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4768" y="838200"/>
            <a:ext cx="10297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PY" b="1" dirty="0" smtClean="0"/>
              <a:t>5.- Pruebas y ensayos:</a:t>
            </a:r>
          </a:p>
          <a:p>
            <a:pPr fontAlgn="base"/>
            <a:endParaRPr lang="es-PY" b="1" dirty="0" smtClean="0"/>
          </a:p>
          <a:p>
            <a:pPr marL="285750" indent="-285750" algn="just" fontAlgn="base">
              <a:buFont typeface="Wingdings" pitchFamily="2" charset="2"/>
              <a:buChar char="q"/>
            </a:pPr>
            <a:r>
              <a:rPr lang="es-PY" dirty="0"/>
              <a:t>Se deben implantar </a:t>
            </a:r>
            <a:r>
              <a:rPr lang="es-PY" b="1" dirty="0"/>
              <a:t>estrategias de mitigación</a:t>
            </a:r>
          </a:p>
          <a:p>
            <a:pPr algn="just" fontAlgn="base"/>
            <a:r>
              <a:rPr lang="es-PY" b="1" dirty="0"/>
              <a:t> </a:t>
            </a:r>
            <a:r>
              <a:rPr lang="es-PY" dirty="0"/>
              <a:t>adecuadas para minimizar las consecuencias de los</a:t>
            </a:r>
          </a:p>
          <a:p>
            <a:pPr algn="just" fontAlgn="base"/>
            <a:r>
              <a:rPr lang="es-PY" dirty="0"/>
              <a:t> incidentes potenciales.</a:t>
            </a:r>
          </a:p>
          <a:p>
            <a:pPr fontAlgn="base"/>
            <a:endParaRPr lang="es-PY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40" y="2592526"/>
            <a:ext cx="5746990" cy="36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55" y="1048992"/>
            <a:ext cx="4724400" cy="13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1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3855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A7A8A7"/>
                </a:solidFill>
                <a:latin typeface="Segoe UI"/>
                <a:cs typeface="Segoe UI"/>
              </a:rPr>
              <a:t>OBJETIVO</a:t>
            </a:r>
            <a:r>
              <a:rPr sz="3200" b="1" spc="-30" dirty="0">
                <a:solidFill>
                  <a:srgbClr val="A7A8A7"/>
                </a:solidFill>
                <a:latin typeface="Segoe UI"/>
                <a:cs typeface="Segoe UI"/>
              </a:rPr>
              <a:t> </a:t>
            </a:r>
            <a:r>
              <a:rPr sz="3200" b="1" spc="-5" dirty="0">
                <a:solidFill>
                  <a:srgbClr val="A7A8A7"/>
                </a:solidFill>
                <a:latin typeface="Segoe UI"/>
                <a:cs typeface="Segoe UI"/>
              </a:rPr>
              <a:t>GENERAL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3476" y="1493113"/>
            <a:ext cx="9304655" cy="3125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i="1" spc="-5" dirty="0" err="1">
                <a:latin typeface="Segoe UI"/>
                <a:cs typeface="Segoe UI"/>
              </a:rPr>
              <a:t>Proporcionar</a:t>
            </a:r>
            <a:r>
              <a:rPr sz="2800" i="1" spc="-5" dirty="0">
                <a:latin typeface="Segoe UI"/>
                <a:cs typeface="Segoe UI"/>
              </a:rPr>
              <a:t> </a:t>
            </a:r>
            <a:r>
              <a:rPr lang="es-PY" sz="2800" i="1" spc="-10" dirty="0" err="1" smtClean="0">
                <a:latin typeface="Segoe UI"/>
                <a:cs typeface="Segoe UI"/>
              </a:rPr>
              <a:t>vision</a:t>
            </a:r>
            <a:r>
              <a:rPr lang="es-PY" sz="2800" i="1" spc="-10" dirty="0" smtClean="0">
                <a:latin typeface="Segoe UI"/>
                <a:cs typeface="Segoe UI"/>
              </a:rPr>
              <a:t> general</a:t>
            </a:r>
            <a:r>
              <a:rPr sz="2800" i="1" spc="-10" dirty="0" smtClean="0">
                <a:latin typeface="Segoe UI"/>
                <a:cs typeface="Segoe UI"/>
              </a:rPr>
              <a:t> </a:t>
            </a:r>
            <a:r>
              <a:rPr sz="2800" i="1" spc="-20" dirty="0" err="1" smtClean="0">
                <a:latin typeface="Segoe UI"/>
                <a:cs typeface="Segoe UI"/>
              </a:rPr>
              <a:t>sobre</a:t>
            </a:r>
            <a:r>
              <a:rPr lang="es-PY" sz="2800" i="1" spc="-20" dirty="0" smtClean="0">
                <a:latin typeface="Segoe UI"/>
                <a:cs typeface="Segoe UI"/>
              </a:rPr>
              <a:t> un </a:t>
            </a: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469265" marR="462280" algn="ctr">
              <a:lnSpc>
                <a:spcPct val="100000"/>
              </a:lnSpc>
            </a:pPr>
            <a:r>
              <a:rPr sz="4000" i="1" spc="-5" dirty="0">
                <a:latin typeface="Segoe UI"/>
                <a:cs typeface="Segoe UI"/>
              </a:rPr>
              <a:t>Sistema </a:t>
            </a:r>
            <a:r>
              <a:rPr sz="4000" i="1" spc="-10" dirty="0">
                <a:latin typeface="Segoe UI"/>
                <a:cs typeface="Segoe UI"/>
              </a:rPr>
              <a:t>de </a:t>
            </a:r>
            <a:r>
              <a:rPr sz="4000" i="1" spc="-5" dirty="0">
                <a:latin typeface="Segoe UI"/>
                <a:cs typeface="Segoe UI"/>
              </a:rPr>
              <a:t>Gestión </a:t>
            </a:r>
            <a:r>
              <a:rPr sz="4000" i="1" spc="-10" dirty="0">
                <a:latin typeface="Segoe UI"/>
                <a:cs typeface="Segoe UI"/>
              </a:rPr>
              <a:t>de </a:t>
            </a:r>
            <a:r>
              <a:rPr lang="es-PY" sz="4000" i="1" spc="-10" dirty="0" smtClean="0">
                <a:latin typeface="Segoe UI"/>
                <a:cs typeface="Segoe UI"/>
              </a:rPr>
              <a:t>Continuidad del Negocio </a:t>
            </a:r>
            <a:r>
              <a:rPr sz="4000" i="1" spc="-20" dirty="0" smtClean="0">
                <a:latin typeface="Segoe UI"/>
                <a:cs typeface="Segoe UI"/>
              </a:rPr>
              <a:t>(SG</a:t>
            </a:r>
            <a:r>
              <a:rPr lang="es-PY" sz="4000" i="1" spc="-20" dirty="0" smtClean="0">
                <a:latin typeface="Segoe UI"/>
                <a:cs typeface="Segoe UI"/>
              </a:rPr>
              <a:t>CN</a:t>
            </a:r>
            <a:r>
              <a:rPr sz="4000" i="1" spc="30" dirty="0" smtClean="0">
                <a:latin typeface="Segoe UI"/>
                <a:cs typeface="Segoe UI"/>
              </a:rPr>
              <a:t> </a:t>
            </a:r>
            <a:r>
              <a:rPr sz="4000" i="1" spc="-5" dirty="0">
                <a:latin typeface="Segoe UI"/>
                <a:cs typeface="Segoe UI"/>
              </a:rPr>
              <a:t>)</a:t>
            </a:r>
            <a:endParaRPr sz="4000" dirty="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3865"/>
              </a:spcBef>
            </a:pPr>
            <a:r>
              <a:rPr lang="es-PY" sz="2800" i="1" spc="-10" dirty="0" smtClean="0">
                <a:latin typeface="Segoe UI"/>
                <a:cs typeface="Segoe UI"/>
              </a:rPr>
              <a:t>Basado </a:t>
            </a:r>
            <a:r>
              <a:rPr sz="2800" i="1" spc="-10" dirty="0" smtClean="0">
                <a:latin typeface="Segoe UI"/>
                <a:cs typeface="Segoe UI"/>
              </a:rPr>
              <a:t>en </a:t>
            </a:r>
            <a:r>
              <a:rPr sz="2800" i="1" spc="-5" dirty="0">
                <a:latin typeface="Segoe UI"/>
                <a:cs typeface="Segoe UI"/>
              </a:rPr>
              <a:t>la </a:t>
            </a:r>
            <a:r>
              <a:rPr sz="2800" i="1" spc="-5" dirty="0" err="1">
                <a:latin typeface="Segoe UI"/>
                <a:cs typeface="Segoe UI"/>
              </a:rPr>
              <a:t>norma</a:t>
            </a:r>
            <a:r>
              <a:rPr sz="2800" i="1" spc="-5" dirty="0">
                <a:latin typeface="Segoe UI"/>
                <a:cs typeface="Segoe UI"/>
              </a:rPr>
              <a:t> </a:t>
            </a:r>
            <a:r>
              <a:rPr sz="2800" i="1" spc="-5" dirty="0" smtClean="0">
                <a:latin typeface="Segoe UI"/>
                <a:cs typeface="Segoe UI"/>
              </a:rPr>
              <a:t>ISO</a:t>
            </a:r>
            <a:r>
              <a:rPr sz="2800" i="1" spc="160" dirty="0" smtClean="0">
                <a:latin typeface="Segoe UI"/>
                <a:cs typeface="Segoe UI"/>
              </a:rPr>
              <a:t> </a:t>
            </a:r>
            <a:r>
              <a:rPr sz="2800" i="1" spc="-5" dirty="0" smtClean="0">
                <a:latin typeface="Segoe UI"/>
                <a:cs typeface="Segoe UI"/>
              </a:rPr>
              <a:t>2</a:t>
            </a:r>
            <a:r>
              <a:rPr lang="es-PY" sz="2800" i="1" spc="-5" dirty="0" smtClean="0">
                <a:latin typeface="Segoe UI"/>
                <a:cs typeface="Segoe UI"/>
              </a:rPr>
              <a:t>2301</a:t>
            </a:r>
            <a:r>
              <a:rPr sz="2800" i="1" spc="-5" dirty="0" smtClean="0">
                <a:latin typeface="Segoe UI"/>
                <a:cs typeface="Segoe UI"/>
              </a:rPr>
              <a:t>:201</a:t>
            </a:r>
            <a:r>
              <a:rPr lang="es-PY" sz="2800" i="1" spc="-5" dirty="0" smtClean="0">
                <a:latin typeface="Segoe UI"/>
                <a:cs typeface="Segoe UI"/>
              </a:rPr>
              <a:t>2</a:t>
            </a:r>
            <a:endParaRPr sz="2800" dirty="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80457" y="990600"/>
            <a:ext cx="10668000" cy="31393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PY" b="1" dirty="0"/>
              <a:t>CLÁUSULA </a:t>
            </a:r>
            <a:r>
              <a:rPr lang="es-PY" b="1" dirty="0" smtClean="0"/>
              <a:t>9: EVALUACION</a:t>
            </a:r>
            <a:endParaRPr lang="es-PY" b="1" dirty="0"/>
          </a:p>
          <a:p>
            <a:pPr algn="just"/>
            <a:endParaRPr lang="es-PY" dirty="0" smtClean="0"/>
          </a:p>
          <a:p>
            <a:pPr algn="just"/>
            <a:r>
              <a:rPr lang="es-PY" dirty="0" smtClean="0"/>
              <a:t>Validar </a:t>
            </a:r>
            <a:r>
              <a:rPr lang="es-PY" dirty="0"/>
              <a:t>la alineación entre la Política de Continuidad y la solución de </a:t>
            </a:r>
            <a:r>
              <a:rPr lang="es-PY" dirty="0" smtClean="0"/>
              <a:t>CN; </a:t>
            </a:r>
            <a:r>
              <a:rPr lang="es-PY" dirty="0"/>
              <a:t>y de ambas respecto a la estrategia y requerimientos del negocio </a:t>
            </a:r>
            <a:endParaRPr lang="es-PY" dirty="0" smtClean="0"/>
          </a:p>
          <a:p>
            <a:pPr algn="just"/>
            <a:endParaRPr lang="es-PY" dirty="0"/>
          </a:p>
          <a:p>
            <a:pPr algn="just"/>
            <a:r>
              <a:rPr lang="es-PY" dirty="0" smtClean="0"/>
              <a:t>Validar </a:t>
            </a:r>
            <a:r>
              <a:rPr lang="es-PY" dirty="0"/>
              <a:t>la suficiencia de </a:t>
            </a:r>
            <a:r>
              <a:rPr lang="es-PY" b="1" dirty="0"/>
              <a:t>competencias</a:t>
            </a:r>
            <a:r>
              <a:rPr lang="es-PY" dirty="0"/>
              <a:t> y recursos </a:t>
            </a:r>
            <a:endParaRPr lang="es-PY" dirty="0" smtClean="0"/>
          </a:p>
          <a:p>
            <a:pPr algn="just"/>
            <a:endParaRPr lang="es-PY" b="1" dirty="0" smtClean="0"/>
          </a:p>
          <a:p>
            <a:pPr algn="just"/>
            <a:r>
              <a:rPr lang="es-PY" b="1" dirty="0" smtClean="0"/>
              <a:t>Revisar </a:t>
            </a:r>
            <a:r>
              <a:rPr lang="es-PY" b="1" dirty="0"/>
              <a:t>los controles de efectividad y eficiencia </a:t>
            </a:r>
            <a:r>
              <a:rPr lang="es-PY" dirty="0"/>
              <a:t>de la solución </a:t>
            </a:r>
            <a:r>
              <a:rPr lang="es-PY" dirty="0" smtClean="0"/>
              <a:t>CN instalados </a:t>
            </a:r>
            <a:r>
              <a:rPr lang="es-PY" dirty="0"/>
              <a:t>(controles sobre las pruebas, asignación de roles y responsabilidades, etc.) </a:t>
            </a:r>
            <a:endParaRPr lang="es-PY" dirty="0" smtClean="0"/>
          </a:p>
          <a:p>
            <a:pPr algn="just"/>
            <a:endParaRPr lang="es-PY" dirty="0"/>
          </a:p>
          <a:p>
            <a:pPr algn="just"/>
            <a:r>
              <a:rPr lang="es-PY" dirty="0" smtClean="0"/>
              <a:t> </a:t>
            </a:r>
            <a:r>
              <a:rPr lang="es-PY" dirty="0"/>
              <a:t>Realizar </a:t>
            </a:r>
            <a:r>
              <a:rPr lang="es-PY" b="1" dirty="0"/>
              <a:t>auditorías internas </a:t>
            </a:r>
          </a:p>
        </p:txBody>
      </p:sp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ESTRUCTURA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>
            <a:defPPr>
              <a:defRPr lang="es-PY"/>
            </a:defPPr>
            <a:lvl1pPr marL="0" algn="l" defTabSz="914400" rtl="0" eaLnBrk="1" latinLnBrk="0" hangingPunct="1">
              <a:defRPr sz="1100" b="0" i="1" kern="1200">
                <a:solidFill>
                  <a:srgbClr val="808080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90"/>
              </a:spcBef>
            </a:pPr>
            <a:r>
              <a:rPr lang="es-PY" spc="-5" dirty="0" smtClean="0"/>
              <a:t>Asunción, </a:t>
            </a:r>
            <a:r>
              <a:rPr lang="es-PY" dirty="0" smtClean="0"/>
              <a:t>Paraguay –25 de octubre de </a:t>
            </a:r>
            <a:r>
              <a:rPr lang="es-PY" spc="-5" dirty="0" smtClean="0"/>
              <a:t>2017. Todos los </a:t>
            </a:r>
            <a:r>
              <a:rPr lang="es-PY" dirty="0" smtClean="0"/>
              <a:t>derechos reservados por FSA </a:t>
            </a:r>
            <a:r>
              <a:rPr lang="es-PY" spc="-5" dirty="0" smtClean="0"/>
              <a:t>LATAM® </a:t>
            </a:r>
            <a:r>
              <a:rPr lang="es-PY" dirty="0" smtClean="0"/>
              <a:t>/ FSA </a:t>
            </a:r>
            <a:r>
              <a:rPr lang="es-PY" spc="-5" dirty="0" smtClean="0"/>
              <a:t>LATINOAMERICA S.R.L. </a:t>
            </a:r>
            <a:r>
              <a:rPr lang="es-PY" dirty="0" smtClean="0"/>
              <a:t>Marca Registrada. Prohibida </a:t>
            </a:r>
            <a:r>
              <a:rPr lang="es-PY" spc="-5" dirty="0" smtClean="0"/>
              <a:t>su  </a:t>
            </a:r>
            <a:r>
              <a:rPr lang="es-PY" dirty="0" smtClean="0"/>
              <a:t>distribución total o</a:t>
            </a:r>
            <a:r>
              <a:rPr lang="es-PY" spc="-70" dirty="0" smtClean="0"/>
              <a:t> </a:t>
            </a:r>
            <a:r>
              <a:rPr lang="es-PY" dirty="0" smtClean="0"/>
              <a:t>parcial.</a:t>
            </a:r>
            <a:endParaRPr lang="es-PY" dirty="0"/>
          </a:p>
        </p:txBody>
      </p:sp>
      <p:sp>
        <p:nvSpPr>
          <p:cNvPr id="15" name="14 Rectángulo"/>
          <p:cNvSpPr/>
          <p:nvPr/>
        </p:nvSpPr>
        <p:spPr>
          <a:xfrm>
            <a:off x="1524000" y="4555442"/>
            <a:ext cx="10668000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s-PY" b="1" dirty="0"/>
              <a:t>CLÁUSULA </a:t>
            </a:r>
            <a:r>
              <a:rPr lang="es-PY" b="1" dirty="0" smtClean="0"/>
              <a:t>10: MEJORA CONTINUA</a:t>
            </a:r>
            <a:endParaRPr lang="es-PY" b="1" dirty="0"/>
          </a:p>
          <a:p>
            <a:pPr algn="just"/>
            <a:endParaRPr lang="es-PY" dirty="0"/>
          </a:p>
          <a:p>
            <a:pPr algn="just"/>
            <a:r>
              <a:rPr lang="es-PY" b="1" dirty="0" smtClean="0"/>
              <a:t>No conformidades y acciones correctivas</a:t>
            </a:r>
          </a:p>
          <a:p>
            <a:pPr algn="just"/>
            <a:endParaRPr lang="es-PY" b="1" dirty="0" smtClean="0"/>
          </a:p>
          <a:p>
            <a:pPr algn="just"/>
            <a:r>
              <a:rPr lang="es-PY" b="1" dirty="0" smtClean="0"/>
              <a:t>Mejora Continua</a:t>
            </a:r>
            <a:endParaRPr lang="es-PY" b="1" dirty="0"/>
          </a:p>
        </p:txBody>
      </p:sp>
      <p:sp>
        <p:nvSpPr>
          <p:cNvPr id="16" name="object 6"/>
          <p:cNvSpPr/>
          <p:nvPr/>
        </p:nvSpPr>
        <p:spPr>
          <a:xfrm>
            <a:off x="754558" y="1219200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 txBox="1"/>
          <p:nvPr/>
        </p:nvSpPr>
        <p:spPr>
          <a:xfrm>
            <a:off x="956099" y="1219200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EVALUACION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772550" y="4263501"/>
            <a:ext cx="617042" cy="2264211"/>
          </a:xfrm>
          <a:custGeom>
            <a:avLst/>
            <a:gdLst/>
            <a:ahLst/>
            <a:cxnLst/>
            <a:rect l="l" t="t" r="r" b="b"/>
            <a:pathLst>
              <a:path w="680085" h="4685030">
                <a:moveTo>
                  <a:pt x="0" y="0"/>
                </a:moveTo>
                <a:lnTo>
                  <a:pt x="679704" y="0"/>
                </a:lnTo>
                <a:lnTo>
                  <a:pt x="679704" y="4684776"/>
                </a:lnTo>
                <a:lnTo>
                  <a:pt x="0" y="468477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 txBox="1"/>
          <p:nvPr/>
        </p:nvSpPr>
        <p:spPr>
          <a:xfrm>
            <a:off x="974091" y="4263501"/>
            <a:ext cx="276999" cy="206121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s-PY" sz="18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MEJORA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45" y="4683113"/>
            <a:ext cx="3839533" cy="12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71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4089" y="2016913"/>
            <a:ext cx="5579112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sz="1800" spc="-5" dirty="0" smtClean="0">
                <a:cs typeface="Segoe UI"/>
              </a:rPr>
              <a:t>Contexto de la Organización.</a:t>
            </a:r>
          </a:p>
          <a:p>
            <a:pPr marL="355600" marR="508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sz="1800" spc="-5" dirty="0" smtClean="0">
                <a:cs typeface="Segoe UI"/>
              </a:rPr>
              <a:t>Procedimiento y </a:t>
            </a:r>
            <a:r>
              <a:rPr lang="es-PY" spc="-5" dirty="0">
                <a:cs typeface="Segoe UI"/>
              </a:rPr>
              <a:t>l</a:t>
            </a:r>
            <a:r>
              <a:rPr sz="1800" spc="-5" dirty="0" err="1" smtClean="0">
                <a:cs typeface="Segoe UI"/>
              </a:rPr>
              <a:t>ista</a:t>
            </a:r>
            <a:r>
              <a:rPr sz="1800" spc="-5" dirty="0" smtClean="0">
                <a:cs typeface="Segoe UI"/>
              </a:rPr>
              <a:t> </a:t>
            </a:r>
            <a:r>
              <a:rPr sz="1800" spc="-5" dirty="0">
                <a:cs typeface="Segoe UI"/>
              </a:rPr>
              <a:t>de </a:t>
            </a:r>
            <a:r>
              <a:rPr sz="1800" spc="-10" dirty="0">
                <a:cs typeface="Segoe UI"/>
              </a:rPr>
              <a:t>requisitos </a:t>
            </a:r>
            <a:r>
              <a:rPr sz="1800" spc="-5" dirty="0">
                <a:cs typeface="Segoe UI"/>
              </a:rPr>
              <a:t>legales, normativos </a:t>
            </a:r>
            <a:r>
              <a:rPr sz="1800" dirty="0">
                <a:cs typeface="Segoe UI"/>
              </a:rPr>
              <a:t>y </a:t>
            </a:r>
            <a:r>
              <a:rPr sz="1800" spc="-5" dirty="0">
                <a:cs typeface="Segoe UI"/>
              </a:rPr>
              <a:t>de </a:t>
            </a:r>
            <a:r>
              <a:rPr sz="1800" spc="-10" dirty="0" err="1" smtClean="0">
                <a:cs typeface="Segoe UI"/>
              </a:rPr>
              <a:t>otr</a:t>
            </a:r>
            <a:r>
              <a:rPr lang="es-PY" spc="-10" dirty="0">
                <a:cs typeface="Segoe UI"/>
              </a:rPr>
              <a:t>a</a:t>
            </a:r>
            <a:r>
              <a:rPr lang="es-PY" sz="1800" spc="-10" dirty="0" smtClean="0">
                <a:cs typeface="Segoe UI"/>
              </a:rPr>
              <a:t> índole.</a:t>
            </a:r>
            <a:endParaRPr sz="1800" dirty="0"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800" spc="-5" dirty="0">
                <a:cs typeface="Segoe UI"/>
              </a:rPr>
              <a:t>Alcance del </a:t>
            </a:r>
            <a:r>
              <a:rPr lang="es-PY" sz="1800" dirty="0" smtClean="0">
                <a:cs typeface="Segoe UI"/>
              </a:rPr>
              <a:t>SGCN</a:t>
            </a:r>
            <a:r>
              <a:rPr sz="1800" dirty="0" smtClean="0">
                <a:cs typeface="Segoe UI"/>
              </a:rPr>
              <a:t> </a:t>
            </a:r>
            <a:r>
              <a:rPr sz="1800" dirty="0">
                <a:cs typeface="Segoe UI"/>
              </a:rPr>
              <a:t>y </a:t>
            </a:r>
            <a:r>
              <a:rPr sz="1800" spc="-5" dirty="0">
                <a:cs typeface="Segoe UI"/>
              </a:rPr>
              <a:t>cualquier exclusión</a:t>
            </a:r>
            <a:endParaRPr sz="1800" dirty="0"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800" spc="-15" dirty="0">
                <a:cs typeface="Segoe UI"/>
              </a:rPr>
              <a:t>Política </a:t>
            </a:r>
            <a:r>
              <a:rPr sz="1800" spc="-5" dirty="0">
                <a:cs typeface="Segoe UI"/>
              </a:rPr>
              <a:t>de continuidad del</a:t>
            </a:r>
            <a:r>
              <a:rPr sz="1800" spc="10" dirty="0">
                <a:cs typeface="Segoe UI"/>
              </a:rPr>
              <a:t> </a:t>
            </a:r>
            <a:r>
              <a:rPr sz="1800" spc="-5" dirty="0">
                <a:cs typeface="Segoe UI"/>
              </a:rPr>
              <a:t>negocio</a:t>
            </a:r>
            <a:endParaRPr sz="1800" dirty="0"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800" spc="-5" dirty="0">
                <a:cs typeface="Segoe UI"/>
              </a:rPr>
              <a:t>Objetivos de la continuidad del</a:t>
            </a:r>
            <a:r>
              <a:rPr sz="1800" spc="-45" dirty="0">
                <a:cs typeface="Segoe UI"/>
              </a:rPr>
              <a:t> </a:t>
            </a:r>
            <a:r>
              <a:rPr sz="1800" spc="-5" dirty="0">
                <a:cs typeface="Segoe UI"/>
              </a:rPr>
              <a:t>negocio</a:t>
            </a:r>
            <a:endParaRPr sz="1800" dirty="0"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800" spc="-5" dirty="0">
                <a:cs typeface="Segoe UI"/>
              </a:rPr>
              <a:t>Evidencia de </a:t>
            </a:r>
            <a:r>
              <a:rPr sz="1800" spc="-10" dirty="0">
                <a:cs typeface="Segoe UI"/>
              </a:rPr>
              <a:t>competencias </a:t>
            </a:r>
            <a:r>
              <a:rPr sz="1800" spc="-5" dirty="0">
                <a:cs typeface="Segoe UI"/>
              </a:rPr>
              <a:t>del</a:t>
            </a:r>
            <a:r>
              <a:rPr sz="1800" spc="30" dirty="0">
                <a:cs typeface="Segoe UI"/>
              </a:rPr>
              <a:t> </a:t>
            </a:r>
            <a:r>
              <a:rPr sz="1800" spc="-5" dirty="0" smtClean="0">
                <a:cs typeface="Segoe UI"/>
              </a:rPr>
              <a:t>personal</a:t>
            </a:r>
            <a:r>
              <a:rPr lang="es-PY" sz="1800" spc="-5" dirty="0" smtClean="0">
                <a:cs typeface="Segoe UI"/>
              </a:rPr>
              <a:t> y acciones tomadas</a:t>
            </a:r>
            <a:endParaRPr sz="1800" dirty="0">
              <a:cs typeface="Segoe UI"/>
            </a:endParaRPr>
          </a:p>
          <a:p>
            <a:pPr marL="355600" marR="734695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sz="1800" spc="-15" dirty="0">
                <a:cs typeface="Segoe UI"/>
              </a:rPr>
              <a:t>Registros </a:t>
            </a:r>
            <a:r>
              <a:rPr sz="1800" spc="-5" dirty="0">
                <a:cs typeface="Segoe UI"/>
              </a:rPr>
              <a:t>de comunicación con las partes  </a:t>
            </a:r>
            <a:r>
              <a:rPr sz="1800" spc="-10" dirty="0">
                <a:cs typeface="Segoe UI"/>
              </a:rPr>
              <a:t>interesadas</a:t>
            </a:r>
            <a:endParaRPr sz="1800" dirty="0">
              <a:cs typeface="Segoe UI"/>
            </a:endParaRPr>
          </a:p>
          <a:p>
            <a:pPr marL="355600" marR="234315" indent="-342900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sz="1800" spc="-5" dirty="0" smtClean="0">
                <a:cs typeface="Segoe UI"/>
              </a:rPr>
              <a:t>Proceso para </a:t>
            </a:r>
            <a:r>
              <a:rPr lang="es-PY" spc="-5" dirty="0" smtClean="0">
                <a:cs typeface="Segoe UI"/>
              </a:rPr>
              <a:t>análisis </a:t>
            </a:r>
            <a:r>
              <a:rPr sz="1800" spc="-5" dirty="0" smtClean="0">
                <a:cs typeface="Segoe UI"/>
              </a:rPr>
              <a:t>de </a:t>
            </a:r>
            <a:r>
              <a:rPr sz="1800" spc="-10" dirty="0" err="1">
                <a:cs typeface="Segoe UI"/>
              </a:rPr>
              <a:t>impacto</a:t>
            </a:r>
            <a:r>
              <a:rPr sz="1800" spc="-10" dirty="0">
                <a:cs typeface="Segoe UI"/>
              </a:rPr>
              <a:t> </a:t>
            </a:r>
            <a:r>
              <a:rPr lang="es-PY" sz="1800" spc="-10" dirty="0" smtClean="0">
                <a:cs typeface="Segoe UI"/>
              </a:rPr>
              <a:t> del negocio </a:t>
            </a:r>
            <a:r>
              <a:rPr lang="es-PY" spc="-5" dirty="0" smtClean="0">
                <a:cs typeface="Segoe UI"/>
              </a:rPr>
              <a:t>y </a:t>
            </a:r>
            <a:r>
              <a:rPr lang="es-PY" dirty="0" smtClean="0">
                <a:cs typeface="Segoe UI"/>
              </a:rPr>
              <a:t>evaluación</a:t>
            </a:r>
            <a:r>
              <a:rPr lang="es-PY" sz="1800" spc="-5" dirty="0" smtClean="0">
                <a:cs typeface="Segoe UI"/>
              </a:rPr>
              <a:t> </a:t>
            </a:r>
            <a:r>
              <a:rPr sz="1800" spc="-5" dirty="0" smtClean="0">
                <a:cs typeface="Segoe UI"/>
              </a:rPr>
              <a:t>de</a:t>
            </a:r>
            <a:r>
              <a:rPr sz="1800" spc="-10" dirty="0" smtClean="0">
                <a:cs typeface="Segoe UI"/>
              </a:rPr>
              <a:t> </a:t>
            </a:r>
            <a:r>
              <a:rPr sz="1800" spc="-5" dirty="0" err="1" smtClean="0">
                <a:cs typeface="Segoe UI"/>
              </a:rPr>
              <a:t>riesgos</a:t>
            </a:r>
            <a:endParaRPr lang="es-PY" sz="1800" spc="-5" dirty="0" smtClean="0">
              <a:cs typeface="Segoe UI"/>
            </a:endParaRPr>
          </a:p>
          <a:p>
            <a:pPr marL="354965" marR="234315" indent="-342265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spc="-5" dirty="0" smtClean="0">
                <a:cs typeface="Segoe UI"/>
              </a:rPr>
              <a:t>Resultados del análisis del impacto en el negocio</a:t>
            </a:r>
          </a:p>
          <a:p>
            <a:pPr marL="354965" marR="234315" indent="-342265">
              <a:lnSpc>
                <a:spcPct val="100000"/>
              </a:lnSpc>
              <a:buFont typeface="Wingdings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s-PY" sz="1800" spc="-5" dirty="0" smtClean="0">
                <a:cs typeface="Segoe UI"/>
              </a:rPr>
              <a:t>Resultados de la evaluación de riesgos</a:t>
            </a: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s-PY" spc="-5" dirty="0" smtClean="0">
              <a:latin typeface="Segoe UI"/>
              <a:cs typeface="Segoe UI"/>
            </a:endParaRP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18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788" y="1069047"/>
            <a:ext cx="81737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680"/>
              </a:spcBef>
            </a:pPr>
            <a:r>
              <a:rPr sz="1800" b="1" spc="-5" dirty="0" smtClean="0">
                <a:latin typeface="Segoe UI"/>
                <a:cs typeface="Segoe UI"/>
              </a:rPr>
              <a:t>¿</a:t>
            </a:r>
            <a:r>
              <a:rPr sz="1800" b="1" spc="-5" dirty="0">
                <a:latin typeface="Segoe UI"/>
                <a:cs typeface="Segoe UI"/>
              </a:rPr>
              <a:t>Cuál es la documentación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requerida?</a:t>
            </a:r>
            <a:endParaRPr sz="1800" b="1" dirty="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18820" y="6170836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638"/>
                </a:lnTo>
              </a:path>
            </a:pathLst>
          </a:custGeom>
          <a:ln w="40505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18820" y="5644197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638"/>
                </a:lnTo>
              </a:path>
            </a:pathLst>
          </a:custGeom>
          <a:ln w="4050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19083" y="5117559"/>
            <a:ext cx="0" cy="527050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638"/>
                </a:lnTo>
              </a:path>
            </a:pathLst>
          </a:custGeom>
          <a:ln w="40505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8042" y="617083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57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98042" y="564419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98304" y="511755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7778" y="669747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20" y="0"/>
                </a:lnTo>
              </a:path>
            </a:pathLst>
          </a:custGeom>
          <a:ln w="1486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98567" y="4590921"/>
            <a:ext cx="41910" cy="635"/>
          </a:xfrm>
          <a:custGeom>
            <a:avLst/>
            <a:gdLst/>
            <a:ahLst/>
            <a:cxnLst/>
            <a:rect l="l" t="t" r="r" b="b"/>
            <a:pathLst>
              <a:path w="41909" h="635">
                <a:moveTo>
                  <a:pt x="-7433" y="225"/>
                </a:moveTo>
                <a:lnTo>
                  <a:pt x="49253" y="225"/>
                </a:lnTo>
              </a:path>
            </a:pathLst>
          </a:custGeom>
          <a:ln w="1531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98567" y="4589119"/>
            <a:ext cx="635" cy="2110105"/>
          </a:xfrm>
          <a:custGeom>
            <a:avLst/>
            <a:gdLst/>
            <a:ahLst/>
            <a:cxnLst/>
            <a:rect l="l" t="t" r="r" b="b"/>
            <a:pathLst>
              <a:path w="634" h="2110104">
                <a:moveTo>
                  <a:pt x="0" y="2109706"/>
                </a:moveTo>
                <a:lnTo>
                  <a:pt x="526" y="0"/>
                </a:lnTo>
              </a:path>
            </a:pathLst>
          </a:custGeom>
          <a:ln w="8679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8810" y="4589119"/>
            <a:ext cx="1270" cy="2110105"/>
          </a:xfrm>
          <a:custGeom>
            <a:avLst/>
            <a:gdLst/>
            <a:ahLst/>
            <a:cxnLst/>
            <a:rect l="l" t="t" r="r" b="b"/>
            <a:pathLst>
              <a:path w="1270" h="2110104">
                <a:moveTo>
                  <a:pt x="0" y="2109706"/>
                </a:moveTo>
                <a:lnTo>
                  <a:pt x="789" y="0"/>
                </a:lnTo>
              </a:path>
            </a:pathLst>
          </a:custGeom>
          <a:ln w="8679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DOCUMENTACION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537453" y="196476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dirty="0"/>
              <a:t>Planes de continuidad del negocio. </a:t>
            </a: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dirty="0"/>
              <a:t>Procedimientos de recuperación. </a:t>
            </a:r>
            <a:endParaRPr lang="es-PY" spc="-5" dirty="0">
              <a:cs typeface="Segoe UI"/>
            </a:endParaRP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 smtClean="0">
                <a:cs typeface="Segoe UI"/>
              </a:rPr>
              <a:t>Procedimientos </a:t>
            </a:r>
            <a:r>
              <a:rPr lang="es-PY" spc="-5" dirty="0">
                <a:cs typeface="Segoe UI"/>
              </a:rPr>
              <a:t>de la continuidad del negocio</a:t>
            </a: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>
                <a:cs typeface="Segoe UI"/>
              </a:rPr>
              <a:t>Procedimientos de respuesta a incidentes</a:t>
            </a: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 smtClean="0">
                <a:cs typeface="Segoe UI"/>
              </a:rPr>
              <a:t>Decisión </a:t>
            </a:r>
            <a:r>
              <a:rPr lang="es-PY" spc="-5" dirty="0">
                <a:cs typeface="Segoe UI"/>
              </a:rPr>
              <a:t>sobre si los riesgos e impactos se deben comunicar externamente</a:t>
            </a: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>
                <a:cs typeface="Segoe UI"/>
              </a:rPr>
              <a:t>Datos y resultados de seguimiento y </a:t>
            </a:r>
            <a:r>
              <a:rPr lang="es-PY" spc="-5" dirty="0" smtClean="0">
                <a:cs typeface="Segoe UI"/>
              </a:rPr>
              <a:t>medición</a:t>
            </a:r>
            <a:endParaRPr lang="es-PY" spc="-5" dirty="0">
              <a:cs typeface="Segoe UI"/>
            </a:endParaRPr>
          </a:p>
          <a:p>
            <a:pPr marL="354965" marR="23431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>
                <a:cs typeface="Segoe UI"/>
              </a:rPr>
              <a:t>Resultados de la </a:t>
            </a:r>
            <a:r>
              <a:rPr lang="es-PY" spc="-5" dirty="0" smtClean="0">
                <a:cs typeface="Segoe UI"/>
              </a:rPr>
              <a:t>revisión </a:t>
            </a:r>
            <a:r>
              <a:rPr lang="es-PY" spc="-5" dirty="0">
                <a:cs typeface="Segoe UI"/>
              </a:rPr>
              <a:t>posterior al incidente</a:t>
            </a: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>
                <a:cs typeface="Segoe UI"/>
              </a:rPr>
              <a:t>Resultados de las Auditorias</a:t>
            </a:r>
            <a:r>
              <a:rPr lang="es-PY" spc="-100" dirty="0">
                <a:cs typeface="Segoe UI"/>
              </a:rPr>
              <a:t> </a:t>
            </a:r>
            <a:r>
              <a:rPr lang="es-PY" spc="-5" dirty="0">
                <a:cs typeface="Segoe UI"/>
              </a:rPr>
              <a:t>internas</a:t>
            </a:r>
            <a:endParaRPr lang="es-PY" dirty="0"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10" dirty="0">
                <a:cs typeface="Segoe UI"/>
              </a:rPr>
              <a:t>Resultados de la Revisión </a:t>
            </a:r>
            <a:r>
              <a:rPr lang="es-PY" spc="-5" dirty="0">
                <a:cs typeface="Segoe UI"/>
              </a:rPr>
              <a:t>por la</a:t>
            </a:r>
            <a:r>
              <a:rPr lang="es-PY" spc="-30" dirty="0">
                <a:cs typeface="Segoe UI"/>
              </a:rPr>
              <a:t> </a:t>
            </a:r>
            <a:r>
              <a:rPr lang="es-PY" spc="-10" dirty="0">
                <a:cs typeface="Segoe UI"/>
              </a:rPr>
              <a:t>dirección</a:t>
            </a:r>
            <a:endParaRPr lang="es-PY" dirty="0">
              <a:cs typeface="Segoe U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>
                <a:cs typeface="Segoe UI"/>
              </a:rPr>
              <a:t>Naturaleza de las  No conformidades </a:t>
            </a: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PY" spc="-5" dirty="0">
                <a:cs typeface="Segoe UI"/>
              </a:rPr>
              <a:t>Resultados de acciones</a:t>
            </a:r>
            <a:r>
              <a:rPr lang="es-PY" spc="-60" dirty="0">
                <a:cs typeface="Segoe UI"/>
              </a:rPr>
              <a:t> </a:t>
            </a:r>
            <a:r>
              <a:rPr lang="es-PY" spc="-10" dirty="0">
                <a:cs typeface="Segoe UI"/>
              </a:rPr>
              <a:t>correctivas</a:t>
            </a:r>
            <a:endParaRPr lang="es-PY" dirty="0">
              <a:cs typeface="Segoe UI"/>
            </a:endParaRPr>
          </a:p>
        </p:txBody>
      </p:sp>
      <p:sp>
        <p:nvSpPr>
          <p:cNvPr id="20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6022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516" y="1751076"/>
            <a:ext cx="3358896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2961132"/>
            <a:ext cx="2583180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9952" y="1792223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1620012" y="0"/>
                </a:moveTo>
                <a:lnTo>
                  <a:pt x="1571381" y="715"/>
                </a:lnTo>
                <a:lnTo>
                  <a:pt x="1523106" y="2850"/>
                </a:lnTo>
                <a:lnTo>
                  <a:pt x="1475208" y="6383"/>
                </a:lnTo>
                <a:lnTo>
                  <a:pt x="1427705" y="11295"/>
                </a:lnTo>
                <a:lnTo>
                  <a:pt x="1380619" y="17565"/>
                </a:lnTo>
                <a:lnTo>
                  <a:pt x="1333969" y="25173"/>
                </a:lnTo>
                <a:lnTo>
                  <a:pt x="1287776" y="34100"/>
                </a:lnTo>
                <a:lnTo>
                  <a:pt x="1242058" y="44325"/>
                </a:lnTo>
                <a:lnTo>
                  <a:pt x="1196837" y="55828"/>
                </a:lnTo>
                <a:lnTo>
                  <a:pt x="1152133" y="68590"/>
                </a:lnTo>
                <a:lnTo>
                  <a:pt x="1107965" y="82589"/>
                </a:lnTo>
                <a:lnTo>
                  <a:pt x="1064353" y="97807"/>
                </a:lnTo>
                <a:lnTo>
                  <a:pt x="1021318" y="114223"/>
                </a:lnTo>
                <a:lnTo>
                  <a:pt x="978880" y="131817"/>
                </a:lnTo>
                <a:lnTo>
                  <a:pt x="937058" y="150568"/>
                </a:lnTo>
                <a:lnTo>
                  <a:pt x="895873" y="170458"/>
                </a:lnTo>
                <a:lnTo>
                  <a:pt x="855344" y="191466"/>
                </a:lnTo>
                <a:lnTo>
                  <a:pt x="815493" y="213571"/>
                </a:lnTo>
                <a:lnTo>
                  <a:pt x="776338" y="236754"/>
                </a:lnTo>
                <a:lnTo>
                  <a:pt x="737900" y="260995"/>
                </a:lnTo>
                <a:lnTo>
                  <a:pt x="700200" y="286273"/>
                </a:lnTo>
                <a:lnTo>
                  <a:pt x="663256" y="312569"/>
                </a:lnTo>
                <a:lnTo>
                  <a:pt x="627089" y="339863"/>
                </a:lnTo>
                <a:lnTo>
                  <a:pt x="591719" y="368134"/>
                </a:lnTo>
                <a:lnTo>
                  <a:pt x="557167" y="397363"/>
                </a:lnTo>
                <a:lnTo>
                  <a:pt x="523452" y="427529"/>
                </a:lnTo>
                <a:lnTo>
                  <a:pt x="490593" y="458613"/>
                </a:lnTo>
                <a:lnTo>
                  <a:pt x="458613" y="490593"/>
                </a:lnTo>
                <a:lnTo>
                  <a:pt x="427529" y="523452"/>
                </a:lnTo>
                <a:lnTo>
                  <a:pt x="397363" y="557167"/>
                </a:lnTo>
                <a:lnTo>
                  <a:pt x="368134" y="591719"/>
                </a:lnTo>
                <a:lnTo>
                  <a:pt x="339863" y="627089"/>
                </a:lnTo>
                <a:lnTo>
                  <a:pt x="312569" y="663256"/>
                </a:lnTo>
                <a:lnTo>
                  <a:pt x="286273" y="700200"/>
                </a:lnTo>
                <a:lnTo>
                  <a:pt x="260995" y="737900"/>
                </a:lnTo>
                <a:lnTo>
                  <a:pt x="236754" y="776338"/>
                </a:lnTo>
                <a:lnTo>
                  <a:pt x="213571" y="815493"/>
                </a:lnTo>
                <a:lnTo>
                  <a:pt x="191466" y="855344"/>
                </a:lnTo>
                <a:lnTo>
                  <a:pt x="170458" y="895873"/>
                </a:lnTo>
                <a:lnTo>
                  <a:pt x="150568" y="937058"/>
                </a:lnTo>
                <a:lnTo>
                  <a:pt x="131817" y="978880"/>
                </a:lnTo>
                <a:lnTo>
                  <a:pt x="114223" y="1021318"/>
                </a:lnTo>
                <a:lnTo>
                  <a:pt x="97807" y="1064353"/>
                </a:lnTo>
                <a:lnTo>
                  <a:pt x="82589" y="1107965"/>
                </a:lnTo>
                <a:lnTo>
                  <a:pt x="68590" y="1152133"/>
                </a:lnTo>
                <a:lnTo>
                  <a:pt x="55828" y="1196837"/>
                </a:lnTo>
                <a:lnTo>
                  <a:pt x="44325" y="1242058"/>
                </a:lnTo>
                <a:lnTo>
                  <a:pt x="34100" y="1287776"/>
                </a:lnTo>
                <a:lnTo>
                  <a:pt x="25173" y="1333969"/>
                </a:lnTo>
                <a:lnTo>
                  <a:pt x="17565" y="1380619"/>
                </a:lnTo>
                <a:lnTo>
                  <a:pt x="11295" y="1427705"/>
                </a:lnTo>
                <a:lnTo>
                  <a:pt x="6383" y="1475208"/>
                </a:lnTo>
                <a:lnTo>
                  <a:pt x="2850" y="1523106"/>
                </a:lnTo>
                <a:lnTo>
                  <a:pt x="715" y="1571381"/>
                </a:lnTo>
                <a:lnTo>
                  <a:pt x="0" y="1620012"/>
                </a:lnTo>
                <a:lnTo>
                  <a:pt x="715" y="1668642"/>
                </a:lnTo>
                <a:lnTo>
                  <a:pt x="2850" y="1716917"/>
                </a:lnTo>
                <a:lnTo>
                  <a:pt x="6383" y="1764815"/>
                </a:lnTo>
                <a:lnTo>
                  <a:pt x="11295" y="1812318"/>
                </a:lnTo>
                <a:lnTo>
                  <a:pt x="17565" y="1859404"/>
                </a:lnTo>
                <a:lnTo>
                  <a:pt x="25173" y="1906054"/>
                </a:lnTo>
                <a:lnTo>
                  <a:pt x="34100" y="1952247"/>
                </a:lnTo>
                <a:lnTo>
                  <a:pt x="44325" y="1997965"/>
                </a:lnTo>
                <a:lnTo>
                  <a:pt x="55828" y="2043186"/>
                </a:lnTo>
                <a:lnTo>
                  <a:pt x="68590" y="2087890"/>
                </a:lnTo>
                <a:lnTo>
                  <a:pt x="82589" y="2132058"/>
                </a:lnTo>
                <a:lnTo>
                  <a:pt x="97807" y="2175670"/>
                </a:lnTo>
                <a:lnTo>
                  <a:pt x="114223" y="2218705"/>
                </a:lnTo>
                <a:lnTo>
                  <a:pt x="131817" y="2261143"/>
                </a:lnTo>
                <a:lnTo>
                  <a:pt x="150568" y="2302965"/>
                </a:lnTo>
                <a:lnTo>
                  <a:pt x="170458" y="2344150"/>
                </a:lnTo>
                <a:lnTo>
                  <a:pt x="191466" y="2384679"/>
                </a:lnTo>
                <a:lnTo>
                  <a:pt x="213571" y="2424530"/>
                </a:lnTo>
                <a:lnTo>
                  <a:pt x="236754" y="2463685"/>
                </a:lnTo>
                <a:lnTo>
                  <a:pt x="260995" y="2502123"/>
                </a:lnTo>
                <a:lnTo>
                  <a:pt x="286273" y="2539823"/>
                </a:lnTo>
                <a:lnTo>
                  <a:pt x="312569" y="2576767"/>
                </a:lnTo>
                <a:lnTo>
                  <a:pt x="339863" y="2612934"/>
                </a:lnTo>
                <a:lnTo>
                  <a:pt x="368134" y="2648304"/>
                </a:lnTo>
                <a:lnTo>
                  <a:pt x="397363" y="2682856"/>
                </a:lnTo>
                <a:lnTo>
                  <a:pt x="427529" y="2716571"/>
                </a:lnTo>
                <a:lnTo>
                  <a:pt x="458613" y="2749430"/>
                </a:lnTo>
                <a:lnTo>
                  <a:pt x="490593" y="2781410"/>
                </a:lnTo>
                <a:lnTo>
                  <a:pt x="523452" y="2812494"/>
                </a:lnTo>
                <a:lnTo>
                  <a:pt x="557167" y="2842660"/>
                </a:lnTo>
                <a:lnTo>
                  <a:pt x="591719" y="2871889"/>
                </a:lnTo>
                <a:lnTo>
                  <a:pt x="627089" y="2900160"/>
                </a:lnTo>
                <a:lnTo>
                  <a:pt x="663256" y="2927454"/>
                </a:lnTo>
                <a:lnTo>
                  <a:pt x="700200" y="2953750"/>
                </a:lnTo>
                <a:lnTo>
                  <a:pt x="737900" y="2979028"/>
                </a:lnTo>
                <a:lnTo>
                  <a:pt x="776338" y="3003269"/>
                </a:lnTo>
                <a:lnTo>
                  <a:pt x="815493" y="3026452"/>
                </a:lnTo>
                <a:lnTo>
                  <a:pt x="855344" y="3048557"/>
                </a:lnTo>
                <a:lnTo>
                  <a:pt x="895873" y="3069565"/>
                </a:lnTo>
                <a:lnTo>
                  <a:pt x="937058" y="3089455"/>
                </a:lnTo>
                <a:lnTo>
                  <a:pt x="978880" y="3108206"/>
                </a:lnTo>
                <a:lnTo>
                  <a:pt x="1021318" y="3125800"/>
                </a:lnTo>
                <a:lnTo>
                  <a:pt x="1064353" y="3142216"/>
                </a:lnTo>
                <a:lnTo>
                  <a:pt x="1107965" y="3157434"/>
                </a:lnTo>
                <a:lnTo>
                  <a:pt x="1152133" y="3171433"/>
                </a:lnTo>
                <a:lnTo>
                  <a:pt x="1196837" y="3184195"/>
                </a:lnTo>
                <a:lnTo>
                  <a:pt x="1242058" y="3195698"/>
                </a:lnTo>
                <a:lnTo>
                  <a:pt x="1287776" y="3205923"/>
                </a:lnTo>
                <a:lnTo>
                  <a:pt x="1333969" y="3214850"/>
                </a:lnTo>
                <a:lnTo>
                  <a:pt x="1380619" y="3222458"/>
                </a:lnTo>
                <a:lnTo>
                  <a:pt x="1427705" y="3228728"/>
                </a:lnTo>
                <a:lnTo>
                  <a:pt x="1475208" y="3233640"/>
                </a:lnTo>
                <a:lnTo>
                  <a:pt x="1523106" y="3237173"/>
                </a:lnTo>
                <a:lnTo>
                  <a:pt x="1571381" y="3239308"/>
                </a:lnTo>
                <a:lnTo>
                  <a:pt x="1620012" y="3240024"/>
                </a:lnTo>
                <a:lnTo>
                  <a:pt x="1668642" y="3239308"/>
                </a:lnTo>
                <a:lnTo>
                  <a:pt x="1716917" y="3237173"/>
                </a:lnTo>
                <a:lnTo>
                  <a:pt x="1764815" y="3233640"/>
                </a:lnTo>
                <a:lnTo>
                  <a:pt x="1812318" y="3228728"/>
                </a:lnTo>
                <a:lnTo>
                  <a:pt x="1859404" y="3222458"/>
                </a:lnTo>
                <a:lnTo>
                  <a:pt x="1906054" y="3214850"/>
                </a:lnTo>
                <a:lnTo>
                  <a:pt x="1952247" y="3205923"/>
                </a:lnTo>
                <a:lnTo>
                  <a:pt x="1997965" y="3195698"/>
                </a:lnTo>
                <a:lnTo>
                  <a:pt x="2043186" y="3184195"/>
                </a:lnTo>
                <a:lnTo>
                  <a:pt x="2087890" y="3171433"/>
                </a:lnTo>
                <a:lnTo>
                  <a:pt x="2132058" y="3157434"/>
                </a:lnTo>
                <a:lnTo>
                  <a:pt x="2175670" y="3142216"/>
                </a:lnTo>
                <a:lnTo>
                  <a:pt x="2218705" y="3125800"/>
                </a:lnTo>
                <a:lnTo>
                  <a:pt x="2261143" y="3108206"/>
                </a:lnTo>
                <a:lnTo>
                  <a:pt x="2302965" y="3089455"/>
                </a:lnTo>
                <a:lnTo>
                  <a:pt x="2344150" y="3069565"/>
                </a:lnTo>
                <a:lnTo>
                  <a:pt x="2384679" y="3048557"/>
                </a:lnTo>
                <a:lnTo>
                  <a:pt x="2424530" y="3026452"/>
                </a:lnTo>
                <a:lnTo>
                  <a:pt x="2463685" y="3003269"/>
                </a:lnTo>
                <a:lnTo>
                  <a:pt x="2502123" y="2979028"/>
                </a:lnTo>
                <a:lnTo>
                  <a:pt x="2539823" y="2953750"/>
                </a:lnTo>
                <a:lnTo>
                  <a:pt x="2576767" y="2927454"/>
                </a:lnTo>
                <a:lnTo>
                  <a:pt x="2612934" y="2900160"/>
                </a:lnTo>
                <a:lnTo>
                  <a:pt x="2648304" y="2871889"/>
                </a:lnTo>
                <a:lnTo>
                  <a:pt x="2682856" y="2842660"/>
                </a:lnTo>
                <a:lnTo>
                  <a:pt x="2716571" y="2812494"/>
                </a:lnTo>
                <a:lnTo>
                  <a:pt x="2749430" y="2781410"/>
                </a:lnTo>
                <a:lnTo>
                  <a:pt x="2781410" y="2749430"/>
                </a:lnTo>
                <a:lnTo>
                  <a:pt x="2812494" y="2716571"/>
                </a:lnTo>
                <a:lnTo>
                  <a:pt x="2842660" y="2682856"/>
                </a:lnTo>
                <a:lnTo>
                  <a:pt x="2871889" y="2648304"/>
                </a:lnTo>
                <a:lnTo>
                  <a:pt x="2900160" y="2612934"/>
                </a:lnTo>
                <a:lnTo>
                  <a:pt x="2927454" y="2576767"/>
                </a:lnTo>
                <a:lnTo>
                  <a:pt x="2953750" y="2539823"/>
                </a:lnTo>
                <a:lnTo>
                  <a:pt x="2979028" y="2502123"/>
                </a:lnTo>
                <a:lnTo>
                  <a:pt x="3003269" y="2463685"/>
                </a:lnTo>
                <a:lnTo>
                  <a:pt x="3026452" y="2424530"/>
                </a:lnTo>
                <a:lnTo>
                  <a:pt x="3048557" y="2384679"/>
                </a:lnTo>
                <a:lnTo>
                  <a:pt x="3069565" y="2344150"/>
                </a:lnTo>
                <a:lnTo>
                  <a:pt x="3089455" y="2302965"/>
                </a:lnTo>
                <a:lnTo>
                  <a:pt x="3108206" y="2261143"/>
                </a:lnTo>
                <a:lnTo>
                  <a:pt x="3125800" y="2218705"/>
                </a:lnTo>
                <a:lnTo>
                  <a:pt x="3142216" y="2175670"/>
                </a:lnTo>
                <a:lnTo>
                  <a:pt x="3157434" y="2132058"/>
                </a:lnTo>
                <a:lnTo>
                  <a:pt x="3171433" y="2087890"/>
                </a:lnTo>
                <a:lnTo>
                  <a:pt x="3184195" y="2043186"/>
                </a:lnTo>
                <a:lnTo>
                  <a:pt x="3195698" y="1997965"/>
                </a:lnTo>
                <a:lnTo>
                  <a:pt x="3205923" y="1952247"/>
                </a:lnTo>
                <a:lnTo>
                  <a:pt x="3214850" y="1906054"/>
                </a:lnTo>
                <a:lnTo>
                  <a:pt x="3222458" y="1859404"/>
                </a:lnTo>
                <a:lnTo>
                  <a:pt x="3228728" y="1812318"/>
                </a:lnTo>
                <a:lnTo>
                  <a:pt x="3233640" y="1764815"/>
                </a:lnTo>
                <a:lnTo>
                  <a:pt x="3237173" y="1716917"/>
                </a:lnTo>
                <a:lnTo>
                  <a:pt x="3239308" y="1668642"/>
                </a:lnTo>
                <a:lnTo>
                  <a:pt x="3240024" y="1620012"/>
                </a:lnTo>
                <a:lnTo>
                  <a:pt x="3239308" y="1571381"/>
                </a:lnTo>
                <a:lnTo>
                  <a:pt x="3237173" y="1523106"/>
                </a:lnTo>
                <a:lnTo>
                  <a:pt x="3233640" y="1475208"/>
                </a:lnTo>
                <a:lnTo>
                  <a:pt x="3228728" y="1427705"/>
                </a:lnTo>
                <a:lnTo>
                  <a:pt x="3222458" y="1380619"/>
                </a:lnTo>
                <a:lnTo>
                  <a:pt x="3214850" y="1333969"/>
                </a:lnTo>
                <a:lnTo>
                  <a:pt x="3205923" y="1287776"/>
                </a:lnTo>
                <a:lnTo>
                  <a:pt x="3195698" y="1242058"/>
                </a:lnTo>
                <a:lnTo>
                  <a:pt x="3184195" y="1196837"/>
                </a:lnTo>
                <a:lnTo>
                  <a:pt x="3171433" y="1152133"/>
                </a:lnTo>
                <a:lnTo>
                  <a:pt x="3157434" y="1107965"/>
                </a:lnTo>
                <a:lnTo>
                  <a:pt x="3142216" y="1064353"/>
                </a:lnTo>
                <a:lnTo>
                  <a:pt x="3125800" y="1021318"/>
                </a:lnTo>
                <a:lnTo>
                  <a:pt x="3108206" y="978880"/>
                </a:lnTo>
                <a:lnTo>
                  <a:pt x="3089455" y="937058"/>
                </a:lnTo>
                <a:lnTo>
                  <a:pt x="3069565" y="895873"/>
                </a:lnTo>
                <a:lnTo>
                  <a:pt x="3048557" y="855344"/>
                </a:lnTo>
                <a:lnTo>
                  <a:pt x="3026452" y="815493"/>
                </a:lnTo>
                <a:lnTo>
                  <a:pt x="3003269" y="776338"/>
                </a:lnTo>
                <a:lnTo>
                  <a:pt x="2979028" y="737900"/>
                </a:lnTo>
                <a:lnTo>
                  <a:pt x="2953750" y="700200"/>
                </a:lnTo>
                <a:lnTo>
                  <a:pt x="2927454" y="663256"/>
                </a:lnTo>
                <a:lnTo>
                  <a:pt x="2900160" y="627089"/>
                </a:lnTo>
                <a:lnTo>
                  <a:pt x="2871889" y="591719"/>
                </a:lnTo>
                <a:lnTo>
                  <a:pt x="2842660" y="557167"/>
                </a:lnTo>
                <a:lnTo>
                  <a:pt x="2812494" y="523452"/>
                </a:lnTo>
                <a:lnTo>
                  <a:pt x="2781410" y="490593"/>
                </a:lnTo>
                <a:lnTo>
                  <a:pt x="2749430" y="458613"/>
                </a:lnTo>
                <a:lnTo>
                  <a:pt x="2716571" y="427529"/>
                </a:lnTo>
                <a:lnTo>
                  <a:pt x="2682856" y="397363"/>
                </a:lnTo>
                <a:lnTo>
                  <a:pt x="2648304" y="368134"/>
                </a:lnTo>
                <a:lnTo>
                  <a:pt x="2612934" y="339863"/>
                </a:lnTo>
                <a:lnTo>
                  <a:pt x="2576767" y="312569"/>
                </a:lnTo>
                <a:lnTo>
                  <a:pt x="2539823" y="286273"/>
                </a:lnTo>
                <a:lnTo>
                  <a:pt x="2502123" y="260995"/>
                </a:lnTo>
                <a:lnTo>
                  <a:pt x="2463685" y="236754"/>
                </a:lnTo>
                <a:lnTo>
                  <a:pt x="2424530" y="213571"/>
                </a:lnTo>
                <a:lnTo>
                  <a:pt x="2384679" y="191466"/>
                </a:lnTo>
                <a:lnTo>
                  <a:pt x="2344150" y="170458"/>
                </a:lnTo>
                <a:lnTo>
                  <a:pt x="2302965" y="150568"/>
                </a:lnTo>
                <a:lnTo>
                  <a:pt x="2261143" y="131817"/>
                </a:lnTo>
                <a:lnTo>
                  <a:pt x="2218705" y="114223"/>
                </a:lnTo>
                <a:lnTo>
                  <a:pt x="2175670" y="97807"/>
                </a:lnTo>
                <a:lnTo>
                  <a:pt x="2132058" y="82589"/>
                </a:lnTo>
                <a:lnTo>
                  <a:pt x="2087890" y="68590"/>
                </a:lnTo>
                <a:lnTo>
                  <a:pt x="2043186" y="55828"/>
                </a:lnTo>
                <a:lnTo>
                  <a:pt x="1997965" y="44325"/>
                </a:lnTo>
                <a:lnTo>
                  <a:pt x="1952247" y="34100"/>
                </a:lnTo>
                <a:lnTo>
                  <a:pt x="1906054" y="25173"/>
                </a:lnTo>
                <a:lnTo>
                  <a:pt x="1859404" y="17565"/>
                </a:lnTo>
                <a:lnTo>
                  <a:pt x="1812318" y="11295"/>
                </a:lnTo>
                <a:lnTo>
                  <a:pt x="1764815" y="6383"/>
                </a:lnTo>
                <a:lnTo>
                  <a:pt x="1716917" y="2850"/>
                </a:lnTo>
                <a:lnTo>
                  <a:pt x="1668642" y="715"/>
                </a:lnTo>
                <a:lnTo>
                  <a:pt x="162001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1205" y="3113430"/>
            <a:ext cx="194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600" spc="-5" dirty="0" smtClean="0">
                <a:solidFill>
                  <a:srgbClr val="FFFFFF"/>
                </a:solidFill>
                <a:latin typeface="Segoe UI"/>
                <a:cs typeface="Segoe UI"/>
              </a:rPr>
              <a:t>SGCN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9433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20" dirty="0" smtClean="0">
                <a:solidFill>
                  <a:srgbClr val="A7A8A7"/>
                </a:solidFill>
                <a:latin typeface="Segoe UI"/>
                <a:cs typeface="Segoe UI"/>
              </a:rPr>
              <a:t>CONTENIDO PROGRAMATICO 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SGCN – ISO 22301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9361" y="1968119"/>
            <a:ext cx="6541985" cy="3143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1800" spc="-5" dirty="0" smtClean="0">
                <a:solidFill>
                  <a:schemeClr val="bg1"/>
                </a:solidFill>
                <a:latin typeface="Segoe UI"/>
                <a:cs typeface="Segoe UI"/>
              </a:rPr>
              <a:t>CONTEXTO GENERAL</a:t>
            </a:r>
            <a:endParaRPr sz="18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5299360" y="2655390"/>
            <a:ext cx="6541985" cy="345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b="1" spc="-5" dirty="0" smtClean="0">
                <a:solidFill>
                  <a:schemeClr val="bg1"/>
                </a:solidFill>
                <a:latin typeface="Segoe UI"/>
                <a:cs typeface="Segoe UI"/>
              </a:rPr>
              <a:t>GESTION DE CONTINUIDAD DEL NEGOCIO</a:t>
            </a:r>
            <a:endParaRPr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5299359" y="4045877"/>
            <a:ext cx="6541985" cy="38215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2000" b="1" spc="-5" dirty="0" smtClean="0">
                <a:solidFill>
                  <a:schemeClr val="bg1"/>
                </a:solidFill>
                <a:latin typeface="Segoe UI"/>
                <a:cs typeface="Segoe UI"/>
              </a:rPr>
              <a:t>RESUMEN Y BENEFICIOS DEL SGCN</a:t>
            </a:r>
            <a:endParaRPr sz="20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5299361" y="3357885"/>
            <a:ext cx="6541985" cy="347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2000" b="1" spc="-5" dirty="0" smtClean="0">
                <a:solidFill>
                  <a:schemeClr val="bg1"/>
                </a:solidFill>
                <a:latin typeface="Segoe UI"/>
                <a:cs typeface="Segoe UI"/>
              </a:rPr>
              <a:t>LA NORMA ISO 22301</a:t>
            </a:r>
            <a:endParaRPr sz="20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6566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8200" y="1066800"/>
            <a:ext cx="11353799" cy="485645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265" marR="5080" indent="-457200" algn="just">
              <a:lnSpc>
                <a:spcPct val="80000"/>
              </a:lnSpc>
              <a:spcBef>
                <a:spcPts val="530"/>
              </a:spcBef>
              <a:buFont typeface="Wingdings" pitchFamily="2" charset="2"/>
              <a:buChar char="q"/>
            </a:pPr>
            <a:r>
              <a:rPr lang="es-PY" sz="2800" spc="-5" dirty="0" smtClean="0">
                <a:solidFill>
                  <a:srgbClr val="18314A"/>
                </a:solidFill>
                <a:cs typeface="Arial"/>
              </a:rPr>
              <a:t>	</a:t>
            </a:r>
            <a:r>
              <a:rPr lang="es-PY" sz="2800" spc="-5" dirty="0" smtClean="0">
                <a:cs typeface="Arial"/>
              </a:rPr>
              <a:t>Enfoque </a:t>
            </a:r>
            <a:r>
              <a:rPr lang="es-PY" sz="2800" spc="-5" dirty="0" err="1" smtClean="0">
                <a:cs typeface="Arial"/>
              </a:rPr>
              <a:t>globlal</a:t>
            </a:r>
            <a:r>
              <a:rPr lang="es-PY" sz="2800" spc="-5" dirty="0" smtClean="0">
                <a:cs typeface="Arial"/>
              </a:rPr>
              <a:t> de </a:t>
            </a:r>
            <a:r>
              <a:rPr sz="2800" spc="-5" dirty="0" err="1" smtClean="0">
                <a:cs typeface="Arial"/>
              </a:rPr>
              <a:t>Políticas</a:t>
            </a:r>
            <a:r>
              <a:rPr sz="2800" spc="-5" dirty="0" smtClean="0">
                <a:cs typeface="Arial"/>
              </a:rPr>
              <a:t> </a:t>
            </a:r>
            <a:r>
              <a:rPr sz="2800" dirty="0">
                <a:cs typeface="Arial"/>
              </a:rPr>
              <a:t>y </a:t>
            </a:r>
            <a:r>
              <a:rPr sz="2800" spc="-5" dirty="0">
                <a:cs typeface="Arial"/>
              </a:rPr>
              <a:t>Procedimientos conformes </a:t>
            </a:r>
            <a:r>
              <a:rPr sz="2800" dirty="0">
                <a:cs typeface="Arial"/>
              </a:rPr>
              <a:t>a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criterios, </a:t>
            </a:r>
            <a:r>
              <a:rPr sz="2800" spc="-5" dirty="0" err="1" smtClean="0">
                <a:solidFill>
                  <a:srgbClr val="B0002C"/>
                </a:solidFill>
                <a:cs typeface="Arial"/>
              </a:rPr>
              <a:t>estructura</a:t>
            </a:r>
            <a:r>
              <a:rPr lang="es-PY" sz="2800" spc="-5" dirty="0" smtClean="0">
                <a:solidFill>
                  <a:srgbClr val="B0002C"/>
                </a:solidFill>
                <a:cs typeface="Arial"/>
              </a:rPr>
              <a:t> </a:t>
            </a:r>
            <a:r>
              <a:rPr sz="2800" dirty="0" smtClean="0">
                <a:solidFill>
                  <a:srgbClr val="B0002C"/>
                </a:solidFill>
                <a:cs typeface="Arial"/>
              </a:rPr>
              <a:t>y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metodología con  reconocimiento</a:t>
            </a:r>
            <a:r>
              <a:rPr sz="2800" spc="10" dirty="0">
                <a:solidFill>
                  <a:srgbClr val="B0002C"/>
                </a:solidFill>
                <a:cs typeface="Arial"/>
              </a:rPr>
              <a:t>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internacional</a:t>
            </a:r>
            <a:r>
              <a:rPr sz="2800" spc="-5" dirty="0">
                <a:solidFill>
                  <a:srgbClr val="18314A"/>
                </a:solidFill>
                <a:cs typeface="Arial"/>
              </a:rPr>
              <a:t>.</a:t>
            </a:r>
            <a:endParaRPr sz="2800" dirty="0">
              <a:cs typeface="Arial"/>
            </a:endParaRPr>
          </a:p>
          <a:p>
            <a:pPr marL="469265" marR="146685" indent="-457200" algn="just">
              <a:lnSpc>
                <a:spcPct val="80000"/>
              </a:lnSpc>
              <a:spcBef>
                <a:spcPts val="1510"/>
              </a:spcBef>
              <a:buFont typeface="Wingdings" pitchFamily="2" charset="2"/>
              <a:buChar char="q"/>
            </a:pPr>
            <a:r>
              <a:rPr lang="es-PY" sz="2800" spc="30" dirty="0">
                <a:solidFill>
                  <a:srgbClr val="B0002C"/>
                </a:solidFill>
                <a:cs typeface="Arial"/>
              </a:rPr>
              <a:t>	</a:t>
            </a:r>
            <a:r>
              <a:rPr sz="2800" spc="-5" dirty="0" err="1" smtClean="0">
                <a:cs typeface="Arial"/>
              </a:rPr>
              <a:t>Proporciona</a:t>
            </a:r>
            <a:r>
              <a:rPr sz="2800" spc="-5" dirty="0" smtClean="0">
                <a:cs typeface="Arial"/>
              </a:rPr>
              <a:t> un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marco de continuidad del negocio </a:t>
            </a:r>
            <a:r>
              <a:rPr sz="2800" spc="-5" dirty="0">
                <a:cs typeface="Arial"/>
              </a:rPr>
              <a:t>como soporte fundamental  </a:t>
            </a:r>
            <a:r>
              <a:rPr sz="2800" spc="-5" dirty="0" err="1">
                <a:cs typeface="Arial"/>
              </a:rPr>
              <a:t>para</a:t>
            </a:r>
            <a:r>
              <a:rPr sz="2800" spc="-5" dirty="0">
                <a:cs typeface="Arial"/>
              </a:rPr>
              <a:t> </a:t>
            </a:r>
            <a:r>
              <a:rPr lang="es-PY" sz="2800" spc="-5" dirty="0" smtClean="0">
                <a:cs typeface="Arial"/>
              </a:rPr>
              <a:t>la Gobernanza </a:t>
            </a:r>
            <a:r>
              <a:rPr sz="2800" spc="-5" dirty="0" err="1" smtClean="0">
                <a:cs typeface="Arial"/>
              </a:rPr>
              <a:t>Corporativ</a:t>
            </a:r>
            <a:r>
              <a:rPr lang="es-PY" sz="2800" spc="-5" dirty="0" smtClean="0">
                <a:cs typeface="Arial"/>
              </a:rPr>
              <a:t>a</a:t>
            </a:r>
            <a:r>
              <a:rPr sz="2800" spc="-5" dirty="0" smtClean="0">
                <a:cs typeface="Arial"/>
              </a:rPr>
              <a:t>.</a:t>
            </a:r>
            <a:endParaRPr sz="2800" dirty="0">
              <a:cs typeface="Arial"/>
            </a:endParaRPr>
          </a:p>
          <a:p>
            <a:pPr marL="469265" marR="5715" indent="-457200" algn="just">
              <a:lnSpc>
                <a:spcPct val="80000"/>
              </a:lnSpc>
              <a:spcBef>
                <a:spcPts val="1510"/>
              </a:spcBef>
              <a:buFont typeface="Wingdings" pitchFamily="2" charset="2"/>
              <a:buChar char="q"/>
            </a:pPr>
            <a:r>
              <a:rPr lang="es-PY" sz="2800" spc="30" dirty="0">
                <a:solidFill>
                  <a:srgbClr val="B0002C"/>
                </a:solidFill>
                <a:cs typeface="Arial"/>
              </a:rPr>
              <a:t>	</a:t>
            </a:r>
            <a:r>
              <a:rPr lang="es-PY" sz="2800" spc="-5" dirty="0" smtClean="0">
                <a:cs typeface="Arial"/>
              </a:rPr>
              <a:t>Imagen corporativa de </a:t>
            </a:r>
            <a:r>
              <a:rPr sz="2800" spc="-5" dirty="0" err="1" smtClean="0">
                <a:solidFill>
                  <a:srgbClr val="B0002C"/>
                </a:solidFill>
                <a:cs typeface="Arial"/>
              </a:rPr>
              <a:t>compromiso</a:t>
            </a:r>
            <a:r>
              <a:rPr sz="2800" spc="-5" dirty="0" smtClean="0">
                <a:solidFill>
                  <a:srgbClr val="B0002C"/>
                </a:solidFill>
                <a:cs typeface="Arial"/>
              </a:rPr>
              <a:t> </a:t>
            </a:r>
            <a:r>
              <a:rPr sz="2800" spc="-5" dirty="0">
                <a:cs typeface="Arial"/>
              </a:rPr>
              <a:t>con la continuidad del </a:t>
            </a:r>
            <a:r>
              <a:rPr sz="2800" spc="-5" dirty="0" err="1">
                <a:cs typeface="Arial"/>
              </a:rPr>
              <a:t>negocio</a:t>
            </a:r>
            <a:r>
              <a:rPr sz="2800" spc="-5" dirty="0">
                <a:cs typeface="Arial"/>
              </a:rPr>
              <a:t> </a:t>
            </a:r>
            <a:r>
              <a:rPr sz="2800" spc="-5" dirty="0" smtClean="0">
                <a:cs typeface="Arial"/>
              </a:rPr>
              <a:t>en </a:t>
            </a:r>
            <a:r>
              <a:rPr sz="2800" spc="-5" dirty="0">
                <a:cs typeface="Arial"/>
              </a:rPr>
              <a:t>todos los  niveles de la</a:t>
            </a:r>
            <a:r>
              <a:rPr sz="2800" spc="25" dirty="0">
                <a:cs typeface="Arial"/>
              </a:rPr>
              <a:t> </a:t>
            </a:r>
            <a:r>
              <a:rPr sz="2800" spc="-5" dirty="0" err="1" smtClean="0">
                <a:cs typeface="Arial"/>
              </a:rPr>
              <a:t>organización</a:t>
            </a:r>
            <a:r>
              <a:rPr lang="es-PY" sz="2800" spc="-5" dirty="0" smtClean="0">
                <a:cs typeface="Arial"/>
              </a:rPr>
              <a:t>.</a:t>
            </a:r>
            <a:endParaRPr sz="2800" dirty="0">
              <a:cs typeface="Arial"/>
            </a:endParaRPr>
          </a:p>
          <a:p>
            <a:pPr marL="469265" marR="233045" indent="-457200" algn="just">
              <a:lnSpc>
                <a:spcPct val="80000"/>
              </a:lnSpc>
              <a:spcBef>
                <a:spcPts val="1515"/>
              </a:spcBef>
              <a:buFont typeface="Wingdings" pitchFamily="2" charset="2"/>
              <a:buChar char="q"/>
            </a:pPr>
            <a:r>
              <a:rPr lang="es-PY" sz="2800" spc="30" dirty="0">
                <a:solidFill>
                  <a:srgbClr val="B0002C"/>
                </a:solidFill>
                <a:cs typeface="Arial"/>
              </a:rPr>
              <a:t>	</a:t>
            </a:r>
            <a:r>
              <a:rPr sz="2800" spc="-5" dirty="0" err="1" smtClean="0">
                <a:cs typeface="Arial"/>
              </a:rPr>
              <a:t>Aporta</a:t>
            </a:r>
            <a:r>
              <a:rPr sz="2800" spc="-5" dirty="0" smtClean="0">
                <a:cs typeface="Arial"/>
              </a:rPr>
              <a:t> </a:t>
            </a:r>
            <a:r>
              <a:rPr sz="2800" spc="-5" dirty="0">
                <a:cs typeface="Arial"/>
              </a:rPr>
              <a:t>una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diferenciación en el mercado </a:t>
            </a:r>
            <a:r>
              <a:rPr sz="2800" spc="-5" dirty="0">
                <a:cs typeface="Arial"/>
              </a:rPr>
              <a:t>debido </a:t>
            </a:r>
            <a:r>
              <a:rPr sz="2800" dirty="0">
                <a:cs typeface="Arial"/>
              </a:rPr>
              <a:t>a </a:t>
            </a:r>
            <a:r>
              <a:rPr sz="2800" spc="-5" dirty="0">
                <a:cs typeface="Arial"/>
              </a:rPr>
              <a:t>la influencia positiva en la  imagen corporativa, prestigio </a:t>
            </a:r>
            <a:r>
              <a:rPr sz="2800" dirty="0">
                <a:cs typeface="Arial"/>
              </a:rPr>
              <a:t>y </a:t>
            </a:r>
            <a:r>
              <a:rPr sz="2800" spc="-5" dirty="0">
                <a:cs typeface="Arial"/>
              </a:rPr>
              <a:t>actitud</a:t>
            </a:r>
            <a:r>
              <a:rPr sz="2800" spc="55" dirty="0">
                <a:cs typeface="Arial"/>
              </a:rPr>
              <a:t> </a:t>
            </a:r>
            <a:r>
              <a:rPr sz="2800" spc="-5" dirty="0">
                <a:cs typeface="Arial"/>
              </a:rPr>
              <a:t>proactiva.</a:t>
            </a:r>
            <a:endParaRPr sz="2800" dirty="0">
              <a:cs typeface="Arial"/>
            </a:endParaRPr>
          </a:p>
          <a:p>
            <a:pPr marL="469265" marR="233679" indent="-457200">
              <a:lnSpc>
                <a:spcPct val="80000"/>
              </a:lnSpc>
              <a:spcBef>
                <a:spcPts val="1510"/>
              </a:spcBef>
              <a:buFont typeface="Wingdings" pitchFamily="2" charset="2"/>
              <a:buChar char="q"/>
            </a:pPr>
            <a:r>
              <a:rPr lang="es-PY" sz="2800" spc="30" dirty="0">
                <a:solidFill>
                  <a:srgbClr val="B0002C"/>
                </a:solidFill>
                <a:cs typeface="Arial"/>
              </a:rPr>
              <a:t>	</a:t>
            </a:r>
            <a:r>
              <a:rPr sz="2800" spc="-5" dirty="0" err="1" smtClean="0">
                <a:cs typeface="Arial"/>
              </a:rPr>
              <a:t>Demuestra</a:t>
            </a:r>
            <a:r>
              <a:rPr sz="2800" spc="-5" dirty="0" smtClean="0">
                <a:cs typeface="Arial"/>
              </a:rPr>
              <a:t>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credibilidad </a:t>
            </a:r>
            <a:r>
              <a:rPr sz="2800" dirty="0">
                <a:solidFill>
                  <a:srgbClr val="B0002C"/>
                </a:solidFill>
                <a:cs typeface="Arial"/>
              </a:rPr>
              <a:t>y 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confianza </a:t>
            </a:r>
            <a:r>
              <a:rPr sz="2800" dirty="0">
                <a:cs typeface="Arial"/>
              </a:rPr>
              <a:t>– </a:t>
            </a:r>
            <a:r>
              <a:rPr sz="2800" spc="-5" dirty="0">
                <a:cs typeface="Arial"/>
              </a:rPr>
              <a:t>satisfacción </a:t>
            </a:r>
            <a:r>
              <a:rPr sz="2800" dirty="0">
                <a:cs typeface="Arial"/>
              </a:rPr>
              <a:t>y </a:t>
            </a:r>
            <a:r>
              <a:rPr sz="2800" spc="-5" dirty="0">
                <a:cs typeface="Arial"/>
              </a:rPr>
              <a:t>confianza con las partes  interesadas, socios, ciudadanos </a:t>
            </a:r>
            <a:r>
              <a:rPr sz="2800" dirty="0">
                <a:cs typeface="Arial"/>
              </a:rPr>
              <a:t>y</a:t>
            </a:r>
            <a:r>
              <a:rPr sz="2800" spc="60" dirty="0">
                <a:cs typeface="Arial"/>
              </a:rPr>
              <a:t> </a:t>
            </a:r>
            <a:r>
              <a:rPr sz="2800" spc="-5" dirty="0">
                <a:cs typeface="Arial"/>
              </a:rPr>
              <a:t>clientes.</a:t>
            </a:r>
            <a:endParaRPr sz="2800" dirty="0">
              <a:cs typeface="Arial"/>
            </a:endParaRPr>
          </a:p>
          <a:p>
            <a:pPr marL="469265" marR="233679" lvl="1" indent="-457200">
              <a:lnSpc>
                <a:spcPct val="80000"/>
              </a:lnSpc>
              <a:spcBef>
                <a:spcPts val="1510"/>
              </a:spcBef>
              <a:buFont typeface="Wingdings" pitchFamily="2" charset="2"/>
              <a:buChar char="q"/>
            </a:pPr>
            <a:r>
              <a:rPr lang="es-PY" sz="2800" spc="-5" dirty="0" smtClean="0">
                <a:solidFill>
                  <a:srgbClr val="B0002C"/>
                </a:solidFill>
                <a:cs typeface="Arial"/>
              </a:rPr>
              <a:t>   </a:t>
            </a:r>
            <a:r>
              <a:rPr sz="2800" spc="-5" dirty="0" smtClean="0">
                <a:cs typeface="Arial"/>
              </a:rPr>
              <a:t>Reduce </a:t>
            </a:r>
            <a:r>
              <a:rPr sz="2800" spc="-5" dirty="0">
                <a:cs typeface="Arial"/>
              </a:rPr>
              <a:t>la responsabilidad con el riesgo, demuestra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 </a:t>
            </a:r>
            <a:r>
              <a:rPr sz="2800" spc="-5" dirty="0" err="1">
                <a:solidFill>
                  <a:srgbClr val="B0002C"/>
                </a:solidFill>
                <a:cs typeface="Arial"/>
              </a:rPr>
              <a:t>debida</a:t>
            </a:r>
            <a:r>
              <a:rPr sz="2800" spc="-5" dirty="0">
                <a:solidFill>
                  <a:srgbClr val="B0002C"/>
                </a:solidFill>
                <a:cs typeface="Arial"/>
              </a:rPr>
              <a:t> </a:t>
            </a:r>
            <a:r>
              <a:rPr sz="2800" spc="-5" dirty="0" err="1" smtClean="0">
                <a:solidFill>
                  <a:srgbClr val="B0002C"/>
                </a:solidFill>
                <a:cs typeface="Arial"/>
              </a:rPr>
              <a:t>diligencia</a:t>
            </a:r>
            <a:r>
              <a:rPr lang="es-PY" sz="2800" spc="-5" dirty="0" smtClean="0">
                <a:solidFill>
                  <a:srgbClr val="B0002C"/>
                </a:solidFill>
                <a:cs typeface="Arial"/>
              </a:rPr>
              <a:t>.</a:t>
            </a:r>
            <a:endParaRPr sz="2800" spc="-5" dirty="0">
              <a:solidFill>
                <a:srgbClr val="B0002C"/>
              </a:solidFill>
              <a:cs typeface="Arial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RESUMEN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322396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0234" y="1412876"/>
            <a:ext cx="10866966" cy="3969676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s-PY" sz="2800" dirty="0">
                <a:latin typeface="+mn-lt"/>
              </a:rPr>
              <a:t>Las empresas </a:t>
            </a:r>
            <a:r>
              <a:rPr lang="es-PY" sz="2800" dirty="0" smtClean="0">
                <a:latin typeface="+mn-lt"/>
              </a:rPr>
              <a:t>son </a:t>
            </a:r>
            <a:r>
              <a:rPr lang="es-PY" sz="2800" dirty="0">
                <a:latin typeface="+mn-lt"/>
              </a:rPr>
              <a:t>vistas por la opinión pública como </a:t>
            </a:r>
            <a:r>
              <a:rPr lang="es-PY" sz="2800" b="1" dirty="0">
                <a:solidFill>
                  <a:srgbClr val="C00000"/>
                </a:solidFill>
                <a:latin typeface="+mn-lt"/>
              </a:rPr>
              <a:t>empresas de confianza</a:t>
            </a:r>
            <a:r>
              <a:rPr lang="es-PY" sz="2800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s-PY" sz="2800" dirty="0">
                <a:latin typeface="+mn-lt"/>
              </a:rPr>
              <a:t>Las transacciones futuras pueden llevarse a cabo en la confianza de que los </a:t>
            </a:r>
            <a:r>
              <a:rPr lang="es-PY" sz="2800" b="1" dirty="0">
                <a:solidFill>
                  <a:srgbClr val="C00000"/>
                </a:solidFill>
                <a:latin typeface="+mn-lt"/>
              </a:rPr>
              <a:t>riesgos</a:t>
            </a:r>
            <a:r>
              <a:rPr lang="es-PY" sz="2800" dirty="0">
                <a:latin typeface="+mn-lt"/>
              </a:rPr>
              <a:t> de la continuidad de negocio están siendo </a:t>
            </a:r>
            <a:r>
              <a:rPr lang="es-PY" sz="2800" b="1" dirty="0">
                <a:solidFill>
                  <a:srgbClr val="C00000"/>
                </a:solidFill>
                <a:latin typeface="+mn-lt"/>
              </a:rPr>
              <a:t>efectivamente</a:t>
            </a:r>
            <a:r>
              <a:rPr lang="es-PY" sz="2800" b="1" dirty="0">
                <a:latin typeface="+mn-lt"/>
              </a:rPr>
              <a:t> </a:t>
            </a:r>
            <a:r>
              <a:rPr lang="es-PY" sz="2800" b="1" dirty="0">
                <a:solidFill>
                  <a:srgbClr val="C00000"/>
                </a:solidFill>
                <a:latin typeface="+mn-lt"/>
              </a:rPr>
              <a:t>controlados</a:t>
            </a:r>
            <a:r>
              <a:rPr lang="es-PY" sz="2800" dirty="0">
                <a:latin typeface="+mn-lt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s-PY" sz="2800" dirty="0">
                <a:latin typeface="+mn-lt"/>
              </a:rPr>
              <a:t>La Continuidad de Negocio es un ingrediente esencial para un crecimiento sostenible y actúa como un </a:t>
            </a:r>
            <a:r>
              <a:rPr lang="es-PY" sz="2800" b="1" dirty="0">
                <a:solidFill>
                  <a:srgbClr val="C00000"/>
                </a:solidFill>
                <a:latin typeface="+mn-lt"/>
              </a:rPr>
              <a:t>diferenciador en el mercado</a:t>
            </a:r>
            <a:r>
              <a:rPr lang="es-PY" sz="2800" dirty="0">
                <a:latin typeface="+mn-lt"/>
              </a:rPr>
              <a:t>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974088" y="115722"/>
            <a:ext cx="9780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dirty="0" smtClean="0">
                <a:solidFill>
                  <a:srgbClr val="A7A8A7"/>
                </a:solidFill>
                <a:latin typeface="Segoe UI"/>
                <a:cs typeface="Segoe UI"/>
              </a:rPr>
              <a:t>NORMA ISO 22301:2012 - BENEFICIOS</a:t>
            </a:r>
            <a:endParaRPr lang="es-PY" sz="3200" dirty="0">
              <a:latin typeface="Segoe UI"/>
              <a:cs typeface="Segoe UI"/>
            </a:endParaRPr>
          </a:p>
        </p:txBody>
      </p:sp>
      <p:sp>
        <p:nvSpPr>
          <p:cNvPr id="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3336050752"/>
      </p:ext>
    </p:extLst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5200" y="3504425"/>
            <a:ext cx="4533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002060"/>
                </a:solidFill>
                <a:latin typeface="Segoe UI Light"/>
                <a:cs typeface="Segoe UI Light"/>
              </a:rPr>
              <a:t>Muchas</a:t>
            </a:r>
            <a:r>
              <a:rPr sz="4800" b="0" spc="-75" dirty="0">
                <a:solidFill>
                  <a:srgbClr val="002060"/>
                </a:solidFill>
                <a:latin typeface="Segoe UI Light"/>
                <a:cs typeface="Segoe UI Light"/>
              </a:rPr>
              <a:t> </a:t>
            </a:r>
            <a:r>
              <a:rPr sz="4800" b="0" dirty="0">
                <a:solidFill>
                  <a:srgbClr val="002060"/>
                </a:solidFill>
                <a:latin typeface="Segoe UI Light"/>
                <a:cs typeface="Segoe UI Light"/>
              </a:rPr>
              <a:t>Gracias!!!</a:t>
            </a:r>
            <a:endParaRPr sz="4800" dirty="0"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1808" y="2546045"/>
            <a:ext cx="207581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solidFill>
                  <a:srgbClr val="FFFFFF"/>
                </a:solidFill>
                <a:latin typeface="Segoe UI Light"/>
                <a:cs typeface="Segoe UI Light"/>
                <a:hlinkClick r:id="rId2"/>
              </a:rPr>
              <a:t>info@fsalatam.com </a:t>
            </a:r>
            <a:r>
              <a:rPr sz="2000" b="0" spc="-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Segoe UI Light"/>
                <a:cs typeface="Segoe UI Light"/>
              </a:rPr>
              <a:t>www.fsalatamcom</a:t>
            </a:r>
            <a:endParaRPr sz="2000" dirty="0">
              <a:latin typeface="Segoe UI Light"/>
              <a:cs typeface="Segoe U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56492" y="6134098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216407" y="0"/>
                </a:moveTo>
                <a:lnTo>
                  <a:pt x="166787" y="5695"/>
                </a:lnTo>
                <a:lnTo>
                  <a:pt x="121236" y="21918"/>
                </a:lnTo>
                <a:lnTo>
                  <a:pt x="81055" y="47374"/>
                </a:lnTo>
                <a:lnTo>
                  <a:pt x="47542" y="80769"/>
                </a:lnTo>
                <a:lnTo>
                  <a:pt x="21995" y="120809"/>
                </a:lnTo>
                <a:lnTo>
                  <a:pt x="5715" y="166199"/>
                </a:lnTo>
                <a:lnTo>
                  <a:pt x="0" y="215645"/>
                </a:lnTo>
                <a:lnTo>
                  <a:pt x="5715" y="265092"/>
                </a:lnTo>
                <a:lnTo>
                  <a:pt x="21995" y="310482"/>
                </a:lnTo>
                <a:lnTo>
                  <a:pt x="47542" y="350522"/>
                </a:lnTo>
                <a:lnTo>
                  <a:pt x="81055" y="383917"/>
                </a:lnTo>
                <a:lnTo>
                  <a:pt x="121236" y="409373"/>
                </a:lnTo>
                <a:lnTo>
                  <a:pt x="166787" y="425596"/>
                </a:lnTo>
                <a:lnTo>
                  <a:pt x="216407" y="431291"/>
                </a:lnTo>
                <a:lnTo>
                  <a:pt x="266028" y="425596"/>
                </a:lnTo>
                <a:lnTo>
                  <a:pt x="281916" y="419938"/>
                </a:lnTo>
                <a:lnTo>
                  <a:pt x="216407" y="419938"/>
                </a:lnTo>
                <a:lnTo>
                  <a:pt x="169397" y="414542"/>
                </a:lnTo>
                <a:lnTo>
                  <a:pt x="126244" y="399173"/>
                </a:lnTo>
                <a:lnTo>
                  <a:pt x="88178" y="375057"/>
                </a:lnTo>
                <a:lnTo>
                  <a:pt x="56429" y="343420"/>
                </a:lnTo>
                <a:lnTo>
                  <a:pt x="32228" y="305488"/>
                </a:lnTo>
                <a:lnTo>
                  <a:pt x="16806" y="262488"/>
                </a:lnTo>
                <a:lnTo>
                  <a:pt x="11391" y="215645"/>
                </a:lnTo>
                <a:lnTo>
                  <a:pt x="16806" y="168803"/>
                </a:lnTo>
                <a:lnTo>
                  <a:pt x="32228" y="125803"/>
                </a:lnTo>
                <a:lnTo>
                  <a:pt x="56429" y="87871"/>
                </a:lnTo>
                <a:lnTo>
                  <a:pt x="88178" y="56234"/>
                </a:lnTo>
                <a:lnTo>
                  <a:pt x="126244" y="32118"/>
                </a:lnTo>
                <a:lnTo>
                  <a:pt x="169397" y="16749"/>
                </a:lnTo>
                <a:lnTo>
                  <a:pt x="216407" y="11353"/>
                </a:lnTo>
                <a:lnTo>
                  <a:pt x="281916" y="11353"/>
                </a:lnTo>
                <a:lnTo>
                  <a:pt x="266028" y="5695"/>
                </a:lnTo>
                <a:lnTo>
                  <a:pt x="216407" y="0"/>
                </a:lnTo>
                <a:close/>
              </a:path>
              <a:path w="433070" h="431800">
                <a:moveTo>
                  <a:pt x="281916" y="11353"/>
                </a:moveTo>
                <a:lnTo>
                  <a:pt x="216407" y="11353"/>
                </a:lnTo>
                <a:lnTo>
                  <a:pt x="263414" y="16749"/>
                </a:lnTo>
                <a:lnTo>
                  <a:pt x="306565" y="32118"/>
                </a:lnTo>
                <a:lnTo>
                  <a:pt x="344632" y="56234"/>
                </a:lnTo>
                <a:lnTo>
                  <a:pt x="376382" y="87871"/>
                </a:lnTo>
                <a:lnTo>
                  <a:pt x="400584" y="125803"/>
                </a:lnTo>
                <a:lnTo>
                  <a:pt x="416009" y="168803"/>
                </a:lnTo>
                <a:lnTo>
                  <a:pt x="421424" y="215645"/>
                </a:lnTo>
                <a:lnTo>
                  <a:pt x="416009" y="262488"/>
                </a:lnTo>
                <a:lnTo>
                  <a:pt x="400584" y="305488"/>
                </a:lnTo>
                <a:lnTo>
                  <a:pt x="376382" y="343420"/>
                </a:lnTo>
                <a:lnTo>
                  <a:pt x="344632" y="375057"/>
                </a:lnTo>
                <a:lnTo>
                  <a:pt x="306565" y="399173"/>
                </a:lnTo>
                <a:lnTo>
                  <a:pt x="263414" y="414542"/>
                </a:lnTo>
                <a:lnTo>
                  <a:pt x="216407" y="419938"/>
                </a:lnTo>
                <a:lnTo>
                  <a:pt x="281916" y="419938"/>
                </a:lnTo>
                <a:lnTo>
                  <a:pt x="351760" y="383917"/>
                </a:lnTo>
                <a:lnTo>
                  <a:pt x="385273" y="350522"/>
                </a:lnTo>
                <a:lnTo>
                  <a:pt x="410820" y="310482"/>
                </a:lnTo>
                <a:lnTo>
                  <a:pt x="427100" y="265092"/>
                </a:lnTo>
                <a:lnTo>
                  <a:pt x="432815" y="215645"/>
                </a:lnTo>
                <a:lnTo>
                  <a:pt x="427100" y="166199"/>
                </a:lnTo>
                <a:lnTo>
                  <a:pt x="410820" y="120809"/>
                </a:lnTo>
                <a:lnTo>
                  <a:pt x="385273" y="80769"/>
                </a:lnTo>
                <a:lnTo>
                  <a:pt x="351760" y="47374"/>
                </a:lnTo>
                <a:lnTo>
                  <a:pt x="311579" y="21918"/>
                </a:lnTo>
                <a:lnTo>
                  <a:pt x="281916" y="11353"/>
                </a:lnTo>
                <a:close/>
              </a:path>
              <a:path w="433070" h="431800">
                <a:moveTo>
                  <a:pt x="212267" y="105155"/>
                </a:moveTo>
                <a:lnTo>
                  <a:pt x="190817" y="105155"/>
                </a:lnTo>
                <a:lnTo>
                  <a:pt x="296989" y="207149"/>
                </a:lnTo>
                <a:lnTo>
                  <a:pt x="105524" y="207149"/>
                </a:lnTo>
                <a:lnTo>
                  <a:pt x="105524" y="224142"/>
                </a:lnTo>
                <a:lnTo>
                  <a:pt x="296989" y="224142"/>
                </a:lnTo>
                <a:lnTo>
                  <a:pt x="190817" y="326135"/>
                </a:lnTo>
                <a:lnTo>
                  <a:pt x="212267" y="326135"/>
                </a:lnTo>
                <a:lnTo>
                  <a:pt x="327291" y="215645"/>
                </a:lnTo>
                <a:lnTo>
                  <a:pt x="212267" y="105155"/>
                </a:lnTo>
                <a:close/>
              </a:path>
            </a:pathLst>
          </a:custGeom>
          <a:solidFill>
            <a:srgbClr val="DD46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52043" y="6172680"/>
            <a:ext cx="452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Segoe UI Light"/>
                <a:cs typeface="Segoe UI Light"/>
                <a:hlinkClick r:id="rId3"/>
              </a:rPr>
              <a:t>Obtenga mas </a:t>
            </a:r>
            <a:r>
              <a:rPr sz="1800" b="0" spc="-5" dirty="0">
                <a:latin typeface="Segoe UI Light"/>
                <a:cs typeface="Segoe UI Light"/>
                <a:hlinkClick r:id="rId3"/>
              </a:rPr>
              <a:t>información </a:t>
            </a:r>
            <a:r>
              <a:rPr sz="1800" b="0" spc="0" dirty="0">
                <a:latin typeface="Segoe UI Light"/>
                <a:cs typeface="Segoe UI Light"/>
                <a:hlinkClick r:id="rId3"/>
              </a:rPr>
              <a:t>en </a:t>
            </a:r>
            <a:r>
              <a:rPr sz="1800" b="0" spc="-5" dirty="0">
                <a:latin typeface="Segoe UI Light"/>
                <a:cs typeface="Segoe UI Light"/>
                <a:hlinkClick r:id="rId3"/>
              </a:rPr>
              <a:t>nuestro </a:t>
            </a:r>
            <a:r>
              <a:rPr sz="1800" b="0" dirty="0">
                <a:latin typeface="Segoe UI Light"/>
                <a:cs typeface="Segoe UI Light"/>
                <a:hlinkClick r:id="rId3"/>
              </a:rPr>
              <a:t>sitio</a:t>
            </a:r>
            <a:r>
              <a:rPr sz="1800" b="0" spc="-45" dirty="0">
                <a:latin typeface="Segoe UI Light"/>
                <a:cs typeface="Segoe UI Light"/>
                <a:hlinkClick r:id="rId3"/>
              </a:rPr>
              <a:t> </a:t>
            </a:r>
            <a:r>
              <a:rPr sz="1800" b="0" spc="0" dirty="0">
                <a:latin typeface="Segoe UI Light"/>
                <a:cs typeface="Segoe UI Light"/>
                <a:hlinkClick r:id="rId3"/>
              </a:rPr>
              <a:t>web</a:t>
            </a:r>
            <a:endParaRPr sz="1800">
              <a:latin typeface="Segoe UI Light"/>
              <a:cs typeface="Segoe U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482" y="6556323"/>
            <a:ext cx="1351953" cy="116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6282" y="4840580"/>
            <a:ext cx="6215761" cy="1746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dirty="0" smtClean="0">
                <a:latin typeface="Segoe UI"/>
                <a:cs typeface="Segoe UI"/>
              </a:rPr>
              <a:t>Claudia G. </a:t>
            </a:r>
            <a:r>
              <a:rPr lang="es-PY" sz="3200" b="1" dirty="0" err="1" smtClean="0">
                <a:latin typeface="Segoe UI"/>
                <a:cs typeface="Segoe UI"/>
              </a:rPr>
              <a:t>Hickethier</a:t>
            </a:r>
            <a:endParaRPr sz="32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1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Email: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lang="es-PY" sz="1600" b="1" spc="-5" dirty="0" err="1" smtClean="0">
                <a:latin typeface="Segoe UI"/>
                <a:cs typeface="Segoe UI"/>
                <a:hlinkClick r:id="rId5"/>
              </a:rPr>
              <a:t>claudia</a:t>
            </a:r>
            <a:r>
              <a:rPr sz="1600" b="1" spc="-5" dirty="0" smtClean="0">
                <a:latin typeface="Segoe UI"/>
                <a:cs typeface="Segoe UI"/>
                <a:hlinkClick r:id="rId5"/>
              </a:rPr>
              <a:t>@fsalatam.com</a:t>
            </a:r>
            <a:r>
              <a:rPr lang="es-PY" sz="1600" b="1" spc="-5" dirty="0" smtClean="0">
                <a:latin typeface="Segoe UI"/>
                <a:cs typeface="Segoe UI"/>
              </a:rPr>
              <a:t> - </a:t>
            </a:r>
            <a:r>
              <a:rPr lang="es-PY" sz="1600" b="1" spc="-5" dirty="0">
                <a:latin typeface="Segoe UI"/>
                <a:cs typeface="Segoe UI"/>
              </a:rPr>
              <a:t>cghickethier</a:t>
            </a:r>
            <a:r>
              <a:rPr lang="es-PY" sz="1600" b="1" spc="-5" dirty="0">
                <a:latin typeface="Segoe UI"/>
                <a:cs typeface="Segoe UI"/>
                <a:hlinkClick r:id="rId5"/>
              </a:rPr>
              <a:t>@</a:t>
            </a:r>
            <a:r>
              <a:rPr lang="es-PY" sz="1600" b="1" spc="-5" dirty="0">
                <a:latin typeface="Segoe UI"/>
                <a:cs typeface="Segoe UI"/>
              </a:rPr>
              <a:t>gmail.com</a:t>
            </a:r>
          </a:p>
          <a:p>
            <a:pPr marL="299085" indent="-286385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 err="1" smtClean="0">
                <a:latin typeface="Segoe UI"/>
                <a:cs typeface="Segoe UI"/>
              </a:rPr>
              <a:t>Linkedin</a:t>
            </a:r>
            <a:r>
              <a:rPr sz="1600" spc="-10" dirty="0">
                <a:latin typeface="Segoe UI"/>
                <a:cs typeface="Segoe UI"/>
              </a:rPr>
              <a:t>: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b="1" spc="-10" dirty="0" smtClean="0">
                <a:latin typeface="Segoe UI"/>
                <a:cs typeface="Segoe UI"/>
              </a:rPr>
              <a:t>www.linkedin.com/in/</a:t>
            </a:r>
            <a:r>
              <a:rPr lang="es-PY" sz="1600" b="1" dirty="0" err="1" smtClean="0">
                <a:latin typeface="Segoe UI"/>
                <a:cs typeface="Segoe UI"/>
              </a:rPr>
              <a:t>claudia-guanes-hickethier</a:t>
            </a:r>
            <a:endParaRPr sz="1600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Segoe UI"/>
                <a:cs typeface="Segoe UI"/>
              </a:rPr>
              <a:t>Twitter</a:t>
            </a:r>
            <a:r>
              <a:rPr sz="1600" spc="-10" dirty="0" smtClean="0">
                <a:latin typeface="Segoe UI"/>
                <a:cs typeface="Segoe UI"/>
              </a:rPr>
              <a:t>:</a:t>
            </a:r>
            <a:r>
              <a:rPr lang="es-PY" sz="1600" spc="-10" dirty="0">
                <a:latin typeface="Segoe UI"/>
                <a:cs typeface="Segoe UI"/>
              </a:rPr>
              <a:t> </a:t>
            </a:r>
            <a:r>
              <a:rPr sz="1600" b="1" spc="-5" dirty="0" smtClean="0">
                <a:latin typeface="Segoe UI"/>
                <a:cs typeface="Segoe UI"/>
              </a:rPr>
              <a:t>@</a:t>
            </a:r>
            <a:r>
              <a:rPr lang="es-PY" sz="1600" b="1" spc="-5" dirty="0" err="1" smtClean="0">
                <a:latin typeface="Segoe UI"/>
                <a:cs typeface="Segoe UI"/>
              </a:rPr>
              <a:t>cguanesh</a:t>
            </a:r>
            <a:endParaRPr lang="es-PY" sz="1600" b="1" spc="-5" dirty="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 smtClean="0">
                <a:latin typeface="Segoe UI"/>
                <a:cs typeface="Segoe UI"/>
              </a:rPr>
              <a:t>Skype</a:t>
            </a:r>
            <a:r>
              <a:rPr sz="1600" spc="-5" dirty="0">
                <a:latin typeface="Segoe UI"/>
                <a:cs typeface="Segoe UI"/>
              </a:rPr>
              <a:t>: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lang="es-PY" sz="1600" b="1" spc="-5" dirty="0" err="1" smtClean="0">
                <a:latin typeface="Segoe UI"/>
                <a:cs typeface="Segoe UI"/>
              </a:rPr>
              <a:t>claudia.g.hickethier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7874" y="784420"/>
            <a:ext cx="5641848" cy="2497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8749" y="1160449"/>
            <a:ext cx="3087624" cy="1315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8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089" y="234594"/>
            <a:ext cx="3632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A7A8A7"/>
                </a:solidFill>
                <a:latin typeface="Segoe UI"/>
                <a:cs typeface="Segoe UI"/>
              </a:rPr>
              <a:t>PREGUNTAS </a:t>
            </a:r>
            <a:r>
              <a:rPr sz="2200" b="1" spc="-5" dirty="0">
                <a:solidFill>
                  <a:srgbClr val="A7A8A7"/>
                </a:solidFill>
                <a:latin typeface="Segoe UI"/>
                <a:cs typeface="Segoe UI"/>
              </a:rPr>
              <a:t>Y</a:t>
            </a:r>
            <a:r>
              <a:rPr sz="2200" b="1" spc="35" dirty="0">
                <a:solidFill>
                  <a:srgbClr val="A7A8A7"/>
                </a:solidFill>
                <a:latin typeface="Segoe UI"/>
                <a:cs typeface="Segoe UI"/>
              </a:rPr>
              <a:t> </a:t>
            </a:r>
            <a:r>
              <a:rPr sz="2200" b="1" spc="-25" dirty="0">
                <a:solidFill>
                  <a:srgbClr val="A7A8A7"/>
                </a:solidFill>
                <a:latin typeface="Segoe UI"/>
                <a:cs typeface="Segoe UI"/>
              </a:rPr>
              <a:t>RESPUESTAS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6488" y="2211272"/>
            <a:ext cx="5864339" cy="3968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02979" y="5093426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6309" y="185"/>
                </a:moveTo>
                <a:lnTo>
                  <a:pt x="63126" y="185"/>
                </a:lnTo>
              </a:path>
            </a:pathLst>
          </a:custGeom>
          <a:ln w="12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05292" y="5599265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6309" y="185"/>
                </a:moveTo>
                <a:lnTo>
                  <a:pt x="63126" y="185"/>
                </a:lnTo>
              </a:path>
            </a:pathLst>
          </a:custGeom>
          <a:ln w="12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07934" y="6105475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6309" y="185"/>
                </a:moveTo>
                <a:lnTo>
                  <a:pt x="63126" y="185"/>
                </a:lnTo>
              </a:path>
            </a:pathLst>
          </a:custGeom>
          <a:ln w="12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00336" y="4587587"/>
            <a:ext cx="57150" cy="635"/>
          </a:xfrm>
          <a:custGeom>
            <a:avLst/>
            <a:gdLst/>
            <a:ahLst/>
            <a:cxnLst/>
            <a:rect l="l" t="t" r="r" b="b"/>
            <a:pathLst>
              <a:path w="57150" h="635">
                <a:moveTo>
                  <a:pt x="-6309" y="185"/>
                </a:moveTo>
                <a:lnTo>
                  <a:pt x="63126" y="185"/>
                </a:lnTo>
              </a:path>
            </a:pathLst>
          </a:custGeom>
          <a:ln w="12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10234" y="66116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817" y="0"/>
                </a:moveTo>
                <a:lnTo>
                  <a:pt x="0" y="0"/>
                </a:lnTo>
              </a:path>
            </a:pathLst>
          </a:custGeom>
          <a:ln w="126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56150" y="4586102"/>
            <a:ext cx="10160" cy="2027555"/>
          </a:xfrm>
          <a:custGeom>
            <a:avLst/>
            <a:gdLst/>
            <a:ahLst/>
            <a:cxnLst/>
            <a:rect l="l" t="t" r="r" b="b"/>
            <a:pathLst>
              <a:path w="10159" h="2027554">
                <a:moveTo>
                  <a:pt x="0" y="0"/>
                </a:moveTo>
                <a:lnTo>
                  <a:pt x="9910" y="2027068"/>
                </a:lnTo>
              </a:path>
            </a:pathLst>
          </a:custGeom>
          <a:ln w="112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516" y="1751076"/>
            <a:ext cx="3358896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2961132"/>
            <a:ext cx="2583180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9952" y="1792223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1620012" y="0"/>
                </a:moveTo>
                <a:lnTo>
                  <a:pt x="1571381" y="715"/>
                </a:lnTo>
                <a:lnTo>
                  <a:pt x="1523106" y="2850"/>
                </a:lnTo>
                <a:lnTo>
                  <a:pt x="1475208" y="6383"/>
                </a:lnTo>
                <a:lnTo>
                  <a:pt x="1427705" y="11295"/>
                </a:lnTo>
                <a:lnTo>
                  <a:pt x="1380619" y="17565"/>
                </a:lnTo>
                <a:lnTo>
                  <a:pt x="1333969" y="25173"/>
                </a:lnTo>
                <a:lnTo>
                  <a:pt x="1287776" y="34100"/>
                </a:lnTo>
                <a:lnTo>
                  <a:pt x="1242058" y="44325"/>
                </a:lnTo>
                <a:lnTo>
                  <a:pt x="1196837" y="55828"/>
                </a:lnTo>
                <a:lnTo>
                  <a:pt x="1152133" y="68590"/>
                </a:lnTo>
                <a:lnTo>
                  <a:pt x="1107965" y="82589"/>
                </a:lnTo>
                <a:lnTo>
                  <a:pt x="1064353" y="97807"/>
                </a:lnTo>
                <a:lnTo>
                  <a:pt x="1021318" y="114223"/>
                </a:lnTo>
                <a:lnTo>
                  <a:pt x="978880" y="131817"/>
                </a:lnTo>
                <a:lnTo>
                  <a:pt x="937058" y="150568"/>
                </a:lnTo>
                <a:lnTo>
                  <a:pt x="895873" y="170458"/>
                </a:lnTo>
                <a:lnTo>
                  <a:pt x="855344" y="191466"/>
                </a:lnTo>
                <a:lnTo>
                  <a:pt x="815493" y="213571"/>
                </a:lnTo>
                <a:lnTo>
                  <a:pt x="776338" y="236754"/>
                </a:lnTo>
                <a:lnTo>
                  <a:pt x="737900" y="260995"/>
                </a:lnTo>
                <a:lnTo>
                  <a:pt x="700200" y="286273"/>
                </a:lnTo>
                <a:lnTo>
                  <a:pt x="663256" y="312569"/>
                </a:lnTo>
                <a:lnTo>
                  <a:pt x="627089" y="339863"/>
                </a:lnTo>
                <a:lnTo>
                  <a:pt x="591719" y="368134"/>
                </a:lnTo>
                <a:lnTo>
                  <a:pt x="557167" y="397363"/>
                </a:lnTo>
                <a:lnTo>
                  <a:pt x="523452" y="427529"/>
                </a:lnTo>
                <a:lnTo>
                  <a:pt x="490593" y="458613"/>
                </a:lnTo>
                <a:lnTo>
                  <a:pt x="458613" y="490593"/>
                </a:lnTo>
                <a:lnTo>
                  <a:pt x="427529" y="523452"/>
                </a:lnTo>
                <a:lnTo>
                  <a:pt x="397363" y="557167"/>
                </a:lnTo>
                <a:lnTo>
                  <a:pt x="368134" y="591719"/>
                </a:lnTo>
                <a:lnTo>
                  <a:pt x="339863" y="627089"/>
                </a:lnTo>
                <a:lnTo>
                  <a:pt x="312569" y="663256"/>
                </a:lnTo>
                <a:lnTo>
                  <a:pt x="286273" y="700200"/>
                </a:lnTo>
                <a:lnTo>
                  <a:pt x="260995" y="737900"/>
                </a:lnTo>
                <a:lnTo>
                  <a:pt x="236754" y="776338"/>
                </a:lnTo>
                <a:lnTo>
                  <a:pt x="213571" y="815493"/>
                </a:lnTo>
                <a:lnTo>
                  <a:pt x="191466" y="855344"/>
                </a:lnTo>
                <a:lnTo>
                  <a:pt x="170458" y="895873"/>
                </a:lnTo>
                <a:lnTo>
                  <a:pt x="150568" y="937058"/>
                </a:lnTo>
                <a:lnTo>
                  <a:pt x="131817" y="978880"/>
                </a:lnTo>
                <a:lnTo>
                  <a:pt x="114223" y="1021318"/>
                </a:lnTo>
                <a:lnTo>
                  <a:pt x="97807" y="1064353"/>
                </a:lnTo>
                <a:lnTo>
                  <a:pt x="82589" y="1107965"/>
                </a:lnTo>
                <a:lnTo>
                  <a:pt x="68590" y="1152133"/>
                </a:lnTo>
                <a:lnTo>
                  <a:pt x="55828" y="1196837"/>
                </a:lnTo>
                <a:lnTo>
                  <a:pt x="44325" y="1242058"/>
                </a:lnTo>
                <a:lnTo>
                  <a:pt x="34100" y="1287776"/>
                </a:lnTo>
                <a:lnTo>
                  <a:pt x="25173" y="1333969"/>
                </a:lnTo>
                <a:lnTo>
                  <a:pt x="17565" y="1380619"/>
                </a:lnTo>
                <a:lnTo>
                  <a:pt x="11295" y="1427705"/>
                </a:lnTo>
                <a:lnTo>
                  <a:pt x="6383" y="1475208"/>
                </a:lnTo>
                <a:lnTo>
                  <a:pt x="2850" y="1523106"/>
                </a:lnTo>
                <a:lnTo>
                  <a:pt x="715" y="1571381"/>
                </a:lnTo>
                <a:lnTo>
                  <a:pt x="0" y="1620012"/>
                </a:lnTo>
                <a:lnTo>
                  <a:pt x="715" y="1668642"/>
                </a:lnTo>
                <a:lnTo>
                  <a:pt x="2850" y="1716917"/>
                </a:lnTo>
                <a:lnTo>
                  <a:pt x="6383" y="1764815"/>
                </a:lnTo>
                <a:lnTo>
                  <a:pt x="11295" y="1812318"/>
                </a:lnTo>
                <a:lnTo>
                  <a:pt x="17565" y="1859404"/>
                </a:lnTo>
                <a:lnTo>
                  <a:pt x="25173" y="1906054"/>
                </a:lnTo>
                <a:lnTo>
                  <a:pt x="34100" y="1952247"/>
                </a:lnTo>
                <a:lnTo>
                  <a:pt x="44325" y="1997965"/>
                </a:lnTo>
                <a:lnTo>
                  <a:pt x="55828" y="2043186"/>
                </a:lnTo>
                <a:lnTo>
                  <a:pt x="68590" y="2087890"/>
                </a:lnTo>
                <a:lnTo>
                  <a:pt x="82589" y="2132058"/>
                </a:lnTo>
                <a:lnTo>
                  <a:pt x="97807" y="2175670"/>
                </a:lnTo>
                <a:lnTo>
                  <a:pt x="114223" y="2218705"/>
                </a:lnTo>
                <a:lnTo>
                  <a:pt x="131817" y="2261143"/>
                </a:lnTo>
                <a:lnTo>
                  <a:pt x="150568" y="2302965"/>
                </a:lnTo>
                <a:lnTo>
                  <a:pt x="170458" y="2344150"/>
                </a:lnTo>
                <a:lnTo>
                  <a:pt x="191466" y="2384679"/>
                </a:lnTo>
                <a:lnTo>
                  <a:pt x="213571" y="2424530"/>
                </a:lnTo>
                <a:lnTo>
                  <a:pt x="236754" y="2463685"/>
                </a:lnTo>
                <a:lnTo>
                  <a:pt x="260995" y="2502123"/>
                </a:lnTo>
                <a:lnTo>
                  <a:pt x="286273" y="2539823"/>
                </a:lnTo>
                <a:lnTo>
                  <a:pt x="312569" y="2576767"/>
                </a:lnTo>
                <a:lnTo>
                  <a:pt x="339863" y="2612934"/>
                </a:lnTo>
                <a:lnTo>
                  <a:pt x="368134" y="2648304"/>
                </a:lnTo>
                <a:lnTo>
                  <a:pt x="397363" y="2682856"/>
                </a:lnTo>
                <a:lnTo>
                  <a:pt x="427529" y="2716571"/>
                </a:lnTo>
                <a:lnTo>
                  <a:pt x="458613" y="2749430"/>
                </a:lnTo>
                <a:lnTo>
                  <a:pt x="490593" y="2781410"/>
                </a:lnTo>
                <a:lnTo>
                  <a:pt x="523452" y="2812494"/>
                </a:lnTo>
                <a:lnTo>
                  <a:pt x="557167" y="2842660"/>
                </a:lnTo>
                <a:lnTo>
                  <a:pt x="591719" y="2871889"/>
                </a:lnTo>
                <a:lnTo>
                  <a:pt x="627089" y="2900160"/>
                </a:lnTo>
                <a:lnTo>
                  <a:pt x="663256" y="2927454"/>
                </a:lnTo>
                <a:lnTo>
                  <a:pt x="700200" y="2953750"/>
                </a:lnTo>
                <a:lnTo>
                  <a:pt x="737900" y="2979028"/>
                </a:lnTo>
                <a:lnTo>
                  <a:pt x="776338" y="3003269"/>
                </a:lnTo>
                <a:lnTo>
                  <a:pt x="815493" y="3026452"/>
                </a:lnTo>
                <a:lnTo>
                  <a:pt x="855344" y="3048557"/>
                </a:lnTo>
                <a:lnTo>
                  <a:pt x="895873" y="3069565"/>
                </a:lnTo>
                <a:lnTo>
                  <a:pt x="937058" y="3089455"/>
                </a:lnTo>
                <a:lnTo>
                  <a:pt x="978880" y="3108206"/>
                </a:lnTo>
                <a:lnTo>
                  <a:pt x="1021318" y="3125800"/>
                </a:lnTo>
                <a:lnTo>
                  <a:pt x="1064353" y="3142216"/>
                </a:lnTo>
                <a:lnTo>
                  <a:pt x="1107965" y="3157434"/>
                </a:lnTo>
                <a:lnTo>
                  <a:pt x="1152133" y="3171433"/>
                </a:lnTo>
                <a:lnTo>
                  <a:pt x="1196837" y="3184195"/>
                </a:lnTo>
                <a:lnTo>
                  <a:pt x="1242058" y="3195698"/>
                </a:lnTo>
                <a:lnTo>
                  <a:pt x="1287776" y="3205923"/>
                </a:lnTo>
                <a:lnTo>
                  <a:pt x="1333969" y="3214850"/>
                </a:lnTo>
                <a:lnTo>
                  <a:pt x="1380619" y="3222458"/>
                </a:lnTo>
                <a:lnTo>
                  <a:pt x="1427705" y="3228728"/>
                </a:lnTo>
                <a:lnTo>
                  <a:pt x="1475208" y="3233640"/>
                </a:lnTo>
                <a:lnTo>
                  <a:pt x="1523106" y="3237173"/>
                </a:lnTo>
                <a:lnTo>
                  <a:pt x="1571381" y="3239308"/>
                </a:lnTo>
                <a:lnTo>
                  <a:pt x="1620012" y="3240024"/>
                </a:lnTo>
                <a:lnTo>
                  <a:pt x="1668642" y="3239308"/>
                </a:lnTo>
                <a:lnTo>
                  <a:pt x="1716917" y="3237173"/>
                </a:lnTo>
                <a:lnTo>
                  <a:pt x="1764815" y="3233640"/>
                </a:lnTo>
                <a:lnTo>
                  <a:pt x="1812318" y="3228728"/>
                </a:lnTo>
                <a:lnTo>
                  <a:pt x="1859404" y="3222458"/>
                </a:lnTo>
                <a:lnTo>
                  <a:pt x="1906054" y="3214850"/>
                </a:lnTo>
                <a:lnTo>
                  <a:pt x="1952247" y="3205923"/>
                </a:lnTo>
                <a:lnTo>
                  <a:pt x="1997965" y="3195698"/>
                </a:lnTo>
                <a:lnTo>
                  <a:pt x="2043186" y="3184195"/>
                </a:lnTo>
                <a:lnTo>
                  <a:pt x="2087890" y="3171433"/>
                </a:lnTo>
                <a:lnTo>
                  <a:pt x="2132058" y="3157434"/>
                </a:lnTo>
                <a:lnTo>
                  <a:pt x="2175670" y="3142216"/>
                </a:lnTo>
                <a:lnTo>
                  <a:pt x="2218705" y="3125800"/>
                </a:lnTo>
                <a:lnTo>
                  <a:pt x="2261143" y="3108206"/>
                </a:lnTo>
                <a:lnTo>
                  <a:pt x="2302965" y="3089455"/>
                </a:lnTo>
                <a:lnTo>
                  <a:pt x="2344150" y="3069565"/>
                </a:lnTo>
                <a:lnTo>
                  <a:pt x="2384679" y="3048557"/>
                </a:lnTo>
                <a:lnTo>
                  <a:pt x="2424530" y="3026452"/>
                </a:lnTo>
                <a:lnTo>
                  <a:pt x="2463685" y="3003269"/>
                </a:lnTo>
                <a:lnTo>
                  <a:pt x="2502123" y="2979028"/>
                </a:lnTo>
                <a:lnTo>
                  <a:pt x="2539823" y="2953750"/>
                </a:lnTo>
                <a:lnTo>
                  <a:pt x="2576767" y="2927454"/>
                </a:lnTo>
                <a:lnTo>
                  <a:pt x="2612934" y="2900160"/>
                </a:lnTo>
                <a:lnTo>
                  <a:pt x="2648304" y="2871889"/>
                </a:lnTo>
                <a:lnTo>
                  <a:pt x="2682856" y="2842660"/>
                </a:lnTo>
                <a:lnTo>
                  <a:pt x="2716571" y="2812494"/>
                </a:lnTo>
                <a:lnTo>
                  <a:pt x="2749430" y="2781410"/>
                </a:lnTo>
                <a:lnTo>
                  <a:pt x="2781410" y="2749430"/>
                </a:lnTo>
                <a:lnTo>
                  <a:pt x="2812494" y="2716571"/>
                </a:lnTo>
                <a:lnTo>
                  <a:pt x="2842660" y="2682856"/>
                </a:lnTo>
                <a:lnTo>
                  <a:pt x="2871889" y="2648304"/>
                </a:lnTo>
                <a:lnTo>
                  <a:pt x="2900160" y="2612934"/>
                </a:lnTo>
                <a:lnTo>
                  <a:pt x="2927454" y="2576767"/>
                </a:lnTo>
                <a:lnTo>
                  <a:pt x="2953750" y="2539823"/>
                </a:lnTo>
                <a:lnTo>
                  <a:pt x="2979028" y="2502123"/>
                </a:lnTo>
                <a:lnTo>
                  <a:pt x="3003269" y="2463685"/>
                </a:lnTo>
                <a:lnTo>
                  <a:pt x="3026452" y="2424530"/>
                </a:lnTo>
                <a:lnTo>
                  <a:pt x="3048557" y="2384679"/>
                </a:lnTo>
                <a:lnTo>
                  <a:pt x="3069565" y="2344150"/>
                </a:lnTo>
                <a:lnTo>
                  <a:pt x="3089455" y="2302965"/>
                </a:lnTo>
                <a:lnTo>
                  <a:pt x="3108206" y="2261143"/>
                </a:lnTo>
                <a:lnTo>
                  <a:pt x="3125800" y="2218705"/>
                </a:lnTo>
                <a:lnTo>
                  <a:pt x="3142216" y="2175670"/>
                </a:lnTo>
                <a:lnTo>
                  <a:pt x="3157434" y="2132058"/>
                </a:lnTo>
                <a:lnTo>
                  <a:pt x="3171433" y="2087890"/>
                </a:lnTo>
                <a:lnTo>
                  <a:pt x="3184195" y="2043186"/>
                </a:lnTo>
                <a:lnTo>
                  <a:pt x="3195698" y="1997965"/>
                </a:lnTo>
                <a:lnTo>
                  <a:pt x="3205923" y="1952247"/>
                </a:lnTo>
                <a:lnTo>
                  <a:pt x="3214850" y="1906054"/>
                </a:lnTo>
                <a:lnTo>
                  <a:pt x="3222458" y="1859404"/>
                </a:lnTo>
                <a:lnTo>
                  <a:pt x="3228728" y="1812318"/>
                </a:lnTo>
                <a:lnTo>
                  <a:pt x="3233640" y="1764815"/>
                </a:lnTo>
                <a:lnTo>
                  <a:pt x="3237173" y="1716917"/>
                </a:lnTo>
                <a:lnTo>
                  <a:pt x="3239308" y="1668642"/>
                </a:lnTo>
                <a:lnTo>
                  <a:pt x="3240024" y="1620012"/>
                </a:lnTo>
                <a:lnTo>
                  <a:pt x="3239308" y="1571381"/>
                </a:lnTo>
                <a:lnTo>
                  <a:pt x="3237173" y="1523106"/>
                </a:lnTo>
                <a:lnTo>
                  <a:pt x="3233640" y="1475208"/>
                </a:lnTo>
                <a:lnTo>
                  <a:pt x="3228728" y="1427705"/>
                </a:lnTo>
                <a:lnTo>
                  <a:pt x="3222458" y="1380619"/>
                </a:lnTo>
                <a:lnTo>
                  <a:pt x="3214850" y="1333969"/>
                </a:lnTo>
                <a:lnTo>
                  <a:pt x="3205923" y="1287776"/>
                </a:lnTo>
                <a:lnTo>
                  <a:pt x="3195698" y="1242058"/>
                </a:lnTo>
                <a:lnTo>
                  <a:pt x="3184195" y="1196837"/>
                </a:lnTo>
                <a:lnTo>
                  <a:pt x="3171433" y="1152133"/>
                </a:lnTo>
                <a:lnTo>
                  <a:pt x="3157434" y="1107965"/>
                </a:lnTo>
                <a:lnTo>
                  <a:pt x="3142216" y="1064353"/>
                </a:lnTo>
                <a:lnTo>
                  <a:pt x="3125800" y="1021318"/>
                </a:lnTo>
                <a:lnTo>
                  <a:pt x="3108206" y="978880"/>
                </a:lnTo>
                <a:lnTo>
                  <a:pt x="3089455" y="937058"/>
                </a:lnTo>
                <a:lnTo>
                  <a:pt x="3069565" y="895873"/>
                </a:lnTo>
                <a:lnTo>
                  <a:pt x="3048557" y="855344"/>
                </a:lnTo>
                <a:lnTo>
                  <a:pt x="3026452" y="815493"/>
                </a:lnTo>
                <a:lnTo>
                  <a:pt x="3003269" y="776338"/>
                </a:lnTo>
                <a:lnTo>
                  <a:pt x="2979028" y="737900"/>
                </a:lnTo>
                <a:lnTo>
                  <a:pt x="2953750" y="700200"/>
                </a:lnTo>
                <a:lnTo>
                  <a:pt x="2927454" y="663256"/>
                </a:lnTo>
                <a:lnTo>
                  <a:pt x="2900160" y="627089"/>
                </a:lnTo>
                <a:lnTo>
                  <a:pt x="2871889" y="591719"/>
                </a:lnTo>
                <a:lnTo>
                  <a:pt x="2842660" y="557167"/>
                </a:lnTo>
                <a:lnTo>
                  <a:pt x="2812494" y="523452"/>
                </a:lnTo>
                <a:lnTo>
                  <a:pt x="2781410" y="490593"/>
                </a:lnTo>
                <a:lnTo>
                  <a:pt x="2749430" y="458613"/>
                </a:lnTo>
                <a:lnTo>
                  <a:pt x="2716571" y="427529"/>
                </a:lnTo>
                <a:lnTo>
                  <a:pt x="2682856" y="397363"/>
                </a:lnTo>
                <a:lnTo>
                  <a:pt x="2648304" y="368134"/>
                </a:lnTo>
                <a:lnTo>
                  <a:pt x="2612934" y="339863"/>
                </a:lnTo>
                <a:lnTo>
                  <a:pt x="2576767" y="312569"/>
                </a:lnTo>
                <a:lnTo>
                  <a:pt x="2539823" y="286273"/>
                </a:lnTo>
                <a:lnTo>
                  <a:pt x="2502123" y="260995"/>
                </a:lnTo>
                <a:lnTo>
                  <a:pt x="2463685" y="236754"/>
                </a:lnTo>
                <a:lnTo>
                  <a:pt x="2424530" y="213571"/>
                </a:lnTo>
                <a:lnTo>
                  <a:pt x="2384679" y="191466"/>
                </a:lnTo>
                <a:lnTo>
                  <a:pt x="2344150" y="170458"/>
                </a:lnTo>
                <a:lnTo>
                  <a:pt x="2302965" y="150568"/>
                </a:lnTo>
                <a:lnTo>
                  <a:pt x="2261143" y="131817"/>
                </a:lnTo>
                <a:lnTo>
                  <a:pt x="2218705" y="114223"/>
                </a:lnTo>
                <a:lnTo>
                  <a:pt x="2175670" y="97807"/>
                </a:lnTo>
                <a:lnTo>
                  <a:pt x="2132058" y="82589"/>
                </a:lnTo>
                <a:lnTo>
                  <a:pt x="2087890" y="68590"/>
                </a:lnTo>
                <a:lnTo>
                  <a:pt x="2043186" y="55828"/>
                </a:lnTo>
                <a:lnTo>
                  <a:pt x="1997965" y="44325"/>
                </a:lnTo>
                <a:lnTo>
                  <a:pt x="1952247" y="34100"/>
                </a:lnTo>
                <a:lnTo>
                  <a:pt x="1906054" y="25173"/>
                </a:lnTo>
                <a:lnTo>
                  <a:pt x="1859404" y="17565"/>
                </a:lnTo>
                <a:lnTo>
                  <a:pt x="1812318" y="11295"/>
                </a:lnTo>
                <a:lnTo>
                  <a:pt x="1764815" y="6383"/>
                </a:lnTo>
                <a:lnTo>
                  <a:pt x="1716917" y="2850"/>
                </a:lnTo>
                <a:lnTo>
                  <a:pt x="1668642" y="715"/>
                </a:lnTo>
                <a:lnTo>
                  <a:pt x="162001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1205" y="3113430"/>
            <a:ext cx="194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600" spc="-5" dirty="0" smtClean="0">
                <a:solidFill>
                  <a:srgbClr val="FFFFFF"/>
                </a:solidFill>
                <a:latin typeface="Segoe UI"/>
                <a:cs typeface="Segoe UI"/>
              </a:rPr>
              <a:t>SGCN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9433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20" dirty="0" smtClean="0">
                <a:solidFill>
                  <a:srgbClr val="A7A8A7"/>
                </a:solidFill>
                <a:latin typeface="Segoe UI"/>
                <a:cs typeface="Segoe UI"/>
              </a:rPr>
              <a:t>CONTENIDO PROGRAMATICO 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SGCN – ISO 22301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9361" y="1968119"/>
            <a:ext cx="6541985" cy="31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1800" spc="-5" dirty="0" smtClean="0">
                <a:latin typeface="Segoe UI"/>
                <a:cs typeface="Segoe UI"/>
              </a:rPr>
              <a:t>CONTEXTO GENERAL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5299360" y="2655390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GESTION DE CONTINUIDAD DEL NEGOCIO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5299359" y="4045877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BENEFICIOS DEL SGCN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5299361" y="3357885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LA NORMA ISO 22301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516" y="1751076"/>
            <a:ext cx="3358896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2961132"/>
            <a:ext cx="2583180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9952" y="1792223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1620012" y="0"/>
                </a:moveTo>
                <a:lnTo>
                  <a:pt x="1571381" y="715"/>
                </a:lnTo>
                <a:lnTo>
                  <a:pt x="1523106" y="2850"/>
                </a:lnTo>
                <a:lnTo>
                  <a:pt x="1475208" y="6383"/>
                </a:lnTo>
                <a:lnTo>
                  <a:pt x="1427705" y="11295"/>
                </a:lnTo>
                <a:lnTo>
                  <a:pt x="1380619" y="17565"/>
                </a:lnTo>
                <a:lnTo>
                  <a:pt x="1333969" y="25173"/>
                </a:lnTo>
                <a:lnTo>
                  <a:pt x="1287776" y="34100"/>
                </a:lnTo>
                <a:lnTo>
                  <a:pt x="1242058" y="44325"/>
                </a:lnTo>
                <a:lnTo>
                  <a:pt x="1196837" y="55828"/>
                </a:lnTo>
                <a:lnTo>
                  <a:pt x="1152133" y="68590"/>
                </a:lnTo>
                <a:lnTo>
                  <a:pt x="1107965" y="82589"/>
                </a:lnTo>
                <a:lnTo>
                  <a:pt x="1064353" y="97807"/>
                </a:lnTo>
                <a:lnTo>
                  <a:pt x="1021318" y="114223"/>
                </a:lnTo>
                <a:lnTo>
                  <a:pt x="978880" y="131817"/>
                </a:lnTo>
                <a:lnTo>
                  <a:pt x="937058" y="150568"/>
                </a:lnTo>
                <a:lnTo>
                  <a:pt x="895873" y="170458"/>
                </a:lnTo>
                <a:lnTo>
                  <a:pt x="855344" y="191466"/>
                </a:lnTo>
                <a:lnTo>
                  <a:pt x="815493" y="213571"/>
                </a:lnTo>
                <a:lnTo>
                  <a:pt x="776338" y="236754"/>
                </a:lnTo>
                <a:lnTo>
                  <a:pt x="737900" y="260995"/>
                </a:lnTo>
                <a:lnTo>
                  <a:pt x="700200" y="286273"/>
                </a:lnTo>
                <a:lnTo>
                  <a:pt x="663256" y="312569"/>
                </a:lnTo>
                <a:lnTo>
                  <a:pt x="627089" y="339863"/>
                </a:lnTo>
                <a:lnTo>
                  <a:pt x="591719" y="368134"/>
                </a:lnTo>
                <a:lnTo>
                  <a:pt x="557167" y="397363"/>
                </a:lnTo>
                <a:lnTo>
                  <a:pt x="523452" y="427529"/>
                </a:lnTo>
                <a:lnTo>
                  <a:pt x="490593" y="458613"/>
                </a:lnTo>
                <a:lnTo>
                  <a:pt x="458613" y="490593"/>
                </a:lnTo>
                <a:lnTo>
                  <a:pt x="427529" y="523452"/>
                </a:lnTo>
                <a:lnTo>
                  <a:pt x="397363" y="557167"/>
                </a:lnTo>
                <a:lnTo>
                  <a:pt x="368134" y="591719"/>
                </a:lnTo>
                <a:lnTo>
                  <a:pt x="339863" y="627089"/>
                </a:lnTo>
                <a:lnTo>
                  <a:pt x="312569" y="663256"/>
                </a:lnTo>
                <a:lnTo>
                  <a:pt x="286273" y="700200"/>
                </a:lnTo>
                <a:lnTo>
                  <a:pt x="260995" y="737900"/>
                </a:lnTo>
                <a:lnTo>
                  <a:pt x="236754" y="776338"/>
                </a:lnTo>
                <a:lnTo>
                  <a:pt x="213571" y="815493"/>
                </a:lnTo>
                <a:lnTo>
                  <a:pt x="191466" y="855344"/>
                </a:lnTo>
                <a:lnTo>
                  <a:pt x="170458" y="895873"/>
                </a:lnTo>
                <a:lnTo>
                  <a:pt x="150568" y="937058"/>
                </a:lnTo>
                <a:lnTo>
                  <a:pt x="131817" y="978880"/>
                </a:lnTo>
                <a:lnTo>
                  <a:pt x="114223" y="1021318"/>
                </a:lnTo>
                <a:lnTo>
                  <a:pt x="97807" y="1064353"/>
                </a:lnTo>
                <a:lnTo>
                  <a:pt x="82589" y="1107965"/>
                </a:lnTo>
                <a:lnTo>
                  <a:pt x="68590" y="1152133"/>
                </a:lnTo>
                <a:lnTo>
                  <a:pt x="55828" y="1196837"/>
                </a:lnTo>
                <a:lnTo>
                  <a:pt x="44325" y="1242058"/>
                </a:lnTo>
                <a:lnTo>
                  <a:pt x="34100" y="1287776"/>
                </a:lnTo>
                <a:lnTo>
                  <a:pt x="25173" y="1333969"/>
                </a:lnTo>
                <a:lnTo>
                  <a:pt x="17565" y="1380619"/>
                </a:lnTo>
                <a:lnTo>
                  <a:pt x="11295" y="1427705"/>
                </a:lnTo>
                <a:lnTo>
                  <a:pt x="6383" y="1475208"/>
                </a:lnTo>
                <a:lnTo>
                  <a:pt x="2850" y="1523106"/>
                </a:lnTo>
                <a:lnTo>
                  <a:pt x="715" y="1571381"/>
                </a:lnTo>
                <a:lnTo>
                  <a:pt x="0" y="1620012"/>
                </a:lnTo>
                <a:lnTo>
                  <a:pt x="715" y="1668642"/>
                </a:lnTo>
                <a:lnTo>
                  <a:pt x="2850" y="1716917"/>
                </a:lnTo>
                <a:lnTo>
                  <a:pt x="6383" y="1764815"/>
                </a:lnTo>
                <a:lnTo>
                  <a:pt x="11295" y="1812318"/>
                </a:lnTo>
                <a:lnTo>
                  <a:pt x="17565" y="1859404"/>
                </a:lnTo>
                <a:lnTo>
                  <a:pt x="25173" y="1906054"/>
                </a:lnTo>
                <a:lnTo>
                  <a:pt x="34100" y="1952247"/>
                </a:lnTo>
                <a:lnTo>
                  <a:pt x="44325" y="1997965"/>
                </a:lnTo>
                <a:lnTo>
                  <a:pt x="55828" y="2043186"/>
                </a:lnTo>
                <a:lnTo>
                  <a:pt x="68590" y="2087890"/>
                </a:lnTo>
                <a:lnTo>
                  <a:pt x="82589" y="2132058"/>
                </a:lnTo>
                <a:lnTo>
                  <a:pt x="97807" y="2175670"/>
                </a:lnTo>
                <a:lnTo>
                  <a:pt x="114223" y="2218705"/>
                </a:lnTo>
                <a:lnTo>
                  <a:pt x="131817" y="2261143"/>
                </a:lnTo>
                <a:lnTo>
                  <a:pt x="150568" y="2302965"/>
                </a:lnTo>
                <a:lnTo>
                  <a:pt x="170458" y="2344150"/>
                </a:lnTo>
                <a:lnTo>
                  <a:pt x="191466" y="2384679"/>
                </a:lnTo>
                <a:lnTo>
                  <a:pt x="213571" y="2424530"/>
                </a:lnTo>
                <a:lnTo>
                  <a:pt x="236754" y="2463685"/>
                </a:lnTo>
                <a:lnTo>
                  <a:pt x="260995" y="2502123"/>
                </a:lnTo>
                <a:lnTo>
                  <a:pt x="286273" y="2539823"/>
                </a:lnTo>
                <a:lnTo>
                  <a:pt x="312569" y="2576767"/>
                </a:lnTo>
                <a:lnTo>
                  <a:pt x="339863" y="2612934"/>
                </a:lnTo>
                <a:lnTo>
                  <a:pt x="368134" y="2648304"/>
                </a:lnTo>
                <a:lnTo>
                  <a:pt x="397363" y="2682856"/>
                </a:lnTo>
                <a:lnTo>
                  <a:pt x="427529" y="2716571"/>
                </a:lnTo>
                <a:lnTo>
                  <a:pt x="458613" y="2749430"/>
                </a:lnTo>
                <a:lnTo>
                  <a:pt x="490593" y="2781410"/>
                </a:lnTo>
                <a:lnTo>
                  <a:pt x="523452" y="2812494"/>
                </a:lnTo>
                <a:lnTo>
                  <a:pt x="557167" y="2842660"/>
                </a:lnTo>
                <a:lnTo>
                  <a:pt x="591719" y="2871889"/>
                </a:lnTo>
                <a:lnTo>
                  <a:pt x="627089" y="2900160"/>
                </a:lnTo>
                <a:lnTo>
                  <a:pt x="663256" y="2927454"/>
                </a:lnTo>
                <a:lnTo>
                  <a:pt x="700200" y="2953750"/>
                </a:lnTo>
                <a:lnTo>
                  <a:pt x="737900" y="2979028"/>
                </a:lnTo>
                <a:lnTo>
                  <a:pt x="776338" y="3003269"/>
                </a:lnTo>
                <a:lnTo>
                  <a:pt x="815493" y="3026452"/>
                </a:lnTo>
                <a:lnTo>
                  <a:pt x="855344" y="3048557"/>
                </a:lnTo>
                <a:lnTo>
                  <a:pt x="895873" y="3069565"/>
                </a:lnTo>
                <a:lnTo>
                  <a:pt x="937058" y="3089455"/>
                </a:lnTo>
                <a:lnTo>
                  <a:pt x="978880" y="3108206"/>
                </a:lnTo>
                <a:lnTo>
                  <a:pt x="1021318" y="3125800"/>
                </a:lnTo>
                <a:lnTo>
                  <a:pt x="1064353" y="3142216"/>
                </a:lnTo>
                <a:lnTo>
                  <a:pt x="1107965" y="3157434"/>
                </a:lnTo>
                <a:lnTo>
                  <a:pt x="1152133" y="3171433"/>
                </a:lnTo>
                <a:lnTo>
                  <a:pt x="1196837" y="3184195"/>
                </a:lnTo>
                <a:lnTo>
                  <a:pt x="1242058" y="3195698"/>
                </a:lnTo>
                <a:lnTo>
                  <a:pt x="1287776" y="3205923"/>
                </a:lnTo>
                <a:lnTo>
                  <a:pt x="1333969" y="3214850"/>
                </a:lnTo>
                <a:lnTo>
                  <a:pt x="1380619" y="3222458"/>
                </a:lnTo>
                <a:lnTo>
                  <a:pt x="1427705" y="3228728"/>
                </a:lnTo>
                <a:lnTo>
                  <a:pt x="1475208" y="3233640"/>
                </a:lnTo>
                <a:lnTo>
                  <a:pt x="1523106" y="3237173"/>
                </a:lnTo>
                <a:lnTo>
                  <a:pt x="1571381" y="3239308"/>
                </a:lnTo>
                <a:lnTo>
                  <a:pt x="1620012" y="3240024"/>
                </a:lnTo>
                <a:lnTo>
                  <a:pt x="1668642" y="3239308"/>
                </a:lnTo>
                <a:lnTo>
                  <a:pt x="1716917" y="3237173"/>
                </a:lnTo>
                <a:lnTo>
                  <a:pt x="1764815" y="3233640"/>
                </a:lnTo>
                <a:lnTo>
                  <a:pt x="1812318" y="3228728"/>
                </a:lnTo>
                <a:lnTo>
                  <a:pt x="1859404" y="3222458"/>
                </a:lnTo>
                <a:lnTo>
                  <a:pt x="1906054" y="3214850"/>
                </a:lnTo>
                <a:lnTo>
                  <a:pt x="1952247" y="3205923"/>
                </a:lnTo>
                <a:lnTo>
                  <a:pt x="1997965" y="3195698"/>
                </a:lnTo>
                <a:lnTo>
                  <a:pt x="2043186" y="3184195"/>
                </a:lnTo>
                <a:lnTo>
                  <a:pt x="2087890" y="3171433"/>
                </a:lnTo>
                <a:lnTo>
                  <a:pt x="2132058" y="3157434"/>
                </a:lnTo>
                <a:lnTo>
                  <a:pt x="2175670" y="3142216"/>
                </a:lnTo>
                <a:lnTo>
                  <a:pt x="2218705" y="3125800"/>
                </a:lnTo>
                <a:lnTo>
                  <a:pt x="2261143" y="3108206"/>
                </a:lnTo>
                <a:lnTo>
                  <a:pt x="2302965" y="3089455"/>
                </a:lnTo>
                <a:lnTo>
                  <a:pt x="2344150" y="3069565"/>
                </a:lnTo>
                <a:lnTo>
                  <a:pt x="2384679" y="3048557"/>
                </a:lnTo>
                <a:lnTo>
                  <a:pt x="2424530" y="3026452"/>
                </a:lnTo>
                <a:lnTo>
                  <a:pt x="2463685" y="3003269"/>
                </a:lnTo>
                <a:lnTo>
                  <a:pt x="2502123" y="2979028"/>
                </a:lnTo>
                <a:lnTo>
                  <a:pt x="2539823" y="2953750"/>
                </a:lnTo>
                <a:lnTo>
                  <a:pt x="2576767" y="2927454"/>
                </a:lnTo>
                <a:lnTo>
                  <a:pt x="2612934" y="2900160"/>
                </a:lnTo>
                <a:lnTo>
                  <a:pt x="2648304" y="2871889"/>
                </a:lnTo>
                <a:lnTo>
                  <a:pt x="2682856" y="2842660"/>
                </a:lnTo>
                <a:lnTo>
                  <a:pt x="2716571" y="2812494"/>
                </a:lnTo>
                <a:lnTo>
                  <a:pt x="2749430" y="2781410"/>
                </a:lnTo>
                <a:lnTo>
                  <a:pt x="2781410" y="2749430"/>
                </a:lnTo>
                <a:lnTo>
                  <a:pt x="2812494" y="2716571"/>
                </a:lnTo>
                <a:lnTo>
                  <a:pt x="2842660" y="2682856"/>
                </a:lnTo>
                <a:lnTo>
                  <a:pt x="2871889" y="2648304"/>
                </a:lnTo>
                <a:lnTo>
                  <a:pt x="2900160" y="2612934"/>
                </a:lnTo>
                <a:lnTo>
                  <a:pt x="2927454" y="2576767"/>
                </a:lnTo>
                <a:lnTo>
                  <a:pt x="2953750" y="2539823"/>
                </a:lnTo>
                <a:lnTo>
                  <a:pt x="2979028" y="2502123"/>
                </a:lnTo>
                <a:lnTo>
                  <a:pt x="3003269" y="2463685"/>
                </a:lnTo>
                <a:lnTo>
                  <a:pt x="3026452" y="2424530"/>
                </a:lnTo>
                <a:lnTo>
                  <a:pt x="3048557" y="2384679"/>
                </a:lnTo>
                <a:lnTo>
                  <a:pt x="3069565" y="2344150"/>
                </a:lnTo>
                <a:lnTo>
                  <a:pt x="3089455" y="2302965"/>
                </a:lnTo>
                <a:lnTo>
                  <a:pt x="3108206" y="2261143"/>
                </a:lnTo>
                <a:lnTo>
                  <a:pt x="3125800" y="2218705"/>
                </a:lnTo>
                <a:lnTo>
                  <a:pt x="3142216" y="2175670"/>
                </a:lnTo>
                <a:lnTo>
                  <a:pt x="3157434" y="2132058"/>
                </a:lnTo>
                <a:lnTo>
                  <a:pt x="3171433" y="2087890"/>
                </a:lnTo>
                <a:lnTo>
                  <a:pt x="3184195" y="2043186"/>
                </a:lnTo>
                <a:lnTo>
                  <a:pt x="3195698" y="1997965"/>
                </a:lnTo>
                <a:lnTo>
                  <a:pt x="3205923" y="1952247"/>
                </a:lnTo>
                <a:lnTo>
                  <a:pt x="3214850" y="1906054"/>
                </a:lnTo>
                <a:lnTo>
                  <a:pt x="3222458" y="1859404"/>
                </a:lnTo>
                <a:lnTo>
                  <a:pt x="3228728" y="1812318"/>
                </a:lnTo>
                <a:lnTo>
                  <a:pt x="3233640" y="1764815"/>
                </a:lnTo>
                <a:lnTo>
                  <a:pt x="3237173" y="1716917"/>
                </a:lnTo>
                <a:lnTo>
                  <a:pt x="3239308" y="1668642"/>
                </a:lnTo>
                <a:lnTo>
                  <a:pt x="3240024" y="1620012"/>
                </a:lnTo>
                <a:lnTo>
                  <a:pt x="3239308" y="1571381"/>
                </a:lnTo>
                <a:lnTo>
                  <a:pt x="3237173" y="1523106"/>
                </a:lnTo>
                <a:lnTo>
                  <a:pt x="3233640" y="1475208"/>
                </a:lnTo>
                <a:lnTo>
                  <a:pt x="3228728" y="1427705"/>
                </a:lnTo>
                <a:lnTo>
                  <a:pt x="3222458" y="1380619"/>
                </a:lnTo>
                <a:lnTo>
                  <a:pt x="3214850" y="1333969"/>
                </a:lnTo>
                <a:lnTo>
                  <a:pt x="3205923" y="1287776"/>
                </a:lnTo>
                <a:lnTo>
                  <a:pt x="3195698" y="1242058"/>
                </a:lnTo>
                <a:lnTo>
                  <a:pt x="3184195" y="1196837"/>
                </a:lnTo>
                <a:lnTo>
                  <a:pt x="3171433" y="1152133"/>
                </a:lnTo>
                <a:lnTo>
                  <a:pt x="3157434" y="1107965"/>
                </a:lnTo>
                <a:lnTo>
                  <a:pt x="3142216" y="1064353"/>
                </a:lnTo>
                <a:lnTo>
                  <a:pt x="3125800" y="1021318"/>
                </a:lnTo>
                <a:lnTo>
                  <a:pt x="3108206" y="978880"/>
                </a:lnTo>
                <a:lnTo>
                  <a:pt x="3089455" y="937058"/>
                </a:lnTo>
                <a:lnTo>
                  <a:pt x="3069565" y="895873"/>
                </a:lnTo>
                <a:lnTo>
                  <a:pt x="3048557" y="855344"/>
                </a:lnTo>
                <a:lnTo>
                  <a:pt x="3026452" y="815493"/>
                </a:lnTo>
                <a:lnTo>
                  <a:pt x="3003269" y="776338"/>
                </a:lnTo>
                <a:lnTo>
                  <a:pt x="2979028" y="737900"/>
                </a:lnTo>
                <a:lnTo>
                  <a:pt x="2953750" y="700200"/>
                </a:lnTo>
                <a:lnTo>
                  <a:pt x="2927454" y="663256"/>
                </a:lnTo>
                <a:lnTo>
                  <a:pt x="2900160" y="627089"/>
                </a:lnTo>
                <a:lnTo>
                  <a:pt x="2871889" y="591719"/>
                </a:lnTo>
                <a:lnTo>
                  <a:pt x="2842660" y="557167"/>
                </a:lnTo>
                <a:lnTo>
                  <a:pt x="2812494" y="523452"/>
                </a:lnTo>
                <a:lnTo>
                  <a:pt x="2781410" y="490593"/>
                </a:lnTo>
                <a:lnTo>
                  <a:pt x="2749430" y="458613"/>
                </a:lnTo>
                <a:lnTo>
                  <a:pt x="2716571" y="427529"/>
                </a:lnTo>
                <a:lnTo>
                  <a:pt x="2682856" y="397363"/>
                </a:lnTo>
                <a:lnTo>
                  <a:pt x="2648304" y="368134"/>
                </a:lnTo>
                <a:lnTo>
                  <a:pt x="2612934" y="339863"/>
                </a:lnTo>
                <a:lnTo>
                  <a:pt x="2576767" y="312569"/>
                </a:lnTo>
                <a:lnTo>
                  <a:pt x="2539823" y="286273"/>
                </a:lnTo>
                <a:lnTo>
                  <a:pt x="2502123" y="260995"/>
                </a:lnTo>
                <a:lnTo>
                  <a:pt x="2463685" y="236754"/>
                </a:lnTo>
                <a:lnTo>
                  <a:pt x="2424530" y="213571"/>
                </a:lnTo>
                <a:lnTo>
                  <a:pt x="2384679" y="191466"/>
                </a:lnTo>
                <a:lnTo>
                  <a:pt x="2344150" y="170458"/>
                </a:lnTo>
                <a:lnTo>
                  <a:pt x="2302965" y="150568"/>
                </a:lnTo>
                <a:lnTo>
                  <a:pt x="2261143" y="131817"/>
                </a:lnTo>
                <a:lnTo>
                  <a:pt x="2218705" y="114223"/>
                </a:lnTo>
                <a:lnTo>
                  <a:pt x="2175670" y="97807"/>
                </a:lnTo>
                <a:lnTo>
                  <a:pt x="2132058" y="82589"/>
                </a:lnTo>
                <a:lnTo>
                  <a:pt x="2087890" y="68590"/>
                </a:lnTo>
                <a:lnTo>
                  <a:pt x="2043186" y="55828"/>
                </a:lnTo>
                <a:lnTo>
                  <a:pt x="1997965" y="44325"/>
                </a:lnTo>
                <a:lnTo>
                  <a:pt x="1952247" y="34100"/>
                </a:lnTo>
                <a:lnTo>
                  <a:pt x="1906054" y="25173"/>
                </a:lnTo>
                <a:lnTo>
                  <a:pt x="1859404" y="17565"/>
                </a:lnTo>
                <a:lnTo>
                  <a:pt x="1812318" y="11295"/>
                </a:lnTo>
                <a:lnTo>
                  <a:pt x="1764815" y="6383"/>
                </a:lnTo>
                <a:lnTo>
                  <a:pt x="1716917" y="2850"/>
                </a:lnTo>
                <a:lnTo>
                  <a:pt x="1668642" y="715"/>
                </a:lnTo>
                <a:lnTo>
                  <a:pt x="162001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1205" y="3113430"/>
            <a:ext cx="194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600" spc="-5" dirty="0" smtClean="0">
                <a:solidFill>
                  <a:srgbClr val="FFFFFF"/>
                </a:solidFill>
                <a:latin typeface="Segoe UI"/>
                <a:cs typeface="Segoe UI"/>
              </a:rPr>
              <a:t>SGCN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9433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20" dirty="0" smtClean="0">
                <a:solidFill>
                  <a:srgbClr val="A7A8A7"/>
                </a:solidFill>
                <a:latin typeface="Segoe UI"/>
                <a:cs typeface="Segoe UI"/>
              </a:rPr>
              <a:t>CONTENIDO PROGRAMATICO 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SGCN – ISO 22301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9361" y="1968119"/>
            <a:ext cx="6541985" cy="38215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2000" b="1" spc="-5" dirty="0" smtClean="0">
                <a:solidFill>
                  <a:schemeClr val="bg1"/>
                </a:solidFill>
                <a:latin typeface="Segoe UI"/>
                <a:cs typeface="Segoe UI"/>
              </a:rPr>
              <a:t>CONTEXTO GENERAL</a:t>
            </a:r>
            <a:endParaRPr sz="20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5299360" y="2655390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GESTION DE CONTINUIDAD DEL NEGOCIO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5299359" y="4045877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BENEFICIOS DEL SGCN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5299361" y="3357885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LA NORMA ISO 22301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8690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SITUACIONES DE LA ACTUALIDAD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8" name="object 6"/>
          <p:cNvSpPr txBox="1"/>
          <p:nvPr/>
        </p:nvSpPr>
        <p:spPr>
          <a:xfrm>
            <a:off x="838200" y="914400"/>
            <a:ext cx="11023092" cy="519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Y" sz="2400" b="1" dirty="0"/>
              <a:t>E</a:t>
            </a:r>
            <a:r>
              <a:rPr lang="es-PY" sz="2400" b="1" dirty="0" smtClean="0"/>
              <a:t>ntorno </a:t>
            </a:r>
            <a:r>
              <a:rPr lang="es-PY" sz="2400" b="1" dirty="0"/>
              <a:t>cambiante que rodea a las organizaciones</a:t>
            </a:r>
          </a:p>
          <a:p>
            <a:pPr algn="just"/>
            <a:r>
              <a:rPr lang="es-PY" sz="2400" dirty="0"/>
              <a:t>En el actual contexto en el que llevan a cabo su actividad, todas las organizaciones pueden estar sujetas a </a:t>
            </a:r>
            <a:r>
              <a:rPr lang="es-PY" sz="2400" b="1" dirty="0"/>
              <a:t>interrupciones</a:t>
            </a:r>
            <a:r>
              <a:rPr lang="es-PY" sz="2400" dirty="0"/>
              <a:t> como </a:t>
            </a:r>
            <a:r>
              <a:rPr lang="es-PY" sz="2400" b="1" dirty="0"/>
              <a:t>fallos de la tecnología, inundaciones, incendios, interrupciones de servicios públicos o incluso u </a:t>
            </a:r>
            <a:r>
              <a:rPr lang="es-PY" sz="2400" b="1" dirty="0" smtClean="0"/>
              <a:t>ataque cibernético o terrorista</a:t>
            </a:r>
            <a:r>
              <a:rPr lang="es-PY" sz="2400" dirty="0" smtClean="0"/>
              <a:t>.</a:t>
            </a:r>
          </a:p>
          <a:p>
            <a:pPr algn="just"/>
            <a:endParaRPr lang="es-PY" sz="2400" dirty="0"/>
          </a:p>
          <a:p>
            <a:pPr algn="just"/>
            <a:r>
              <a:rPr lang="es-PY" sz="2400" b="1" dirty="0"/>
              <a:t>Las consecuencias de las interrupciones</a:t>
            </a:r>
            <a:r>
              <a:rPr lang="es-PY" sz="2400" dirty="0"/>
              <a:t> del negocio inesperadas pueden ser de </a:t>
            </a:r>
            <a:r>
              <a:rPr lang="es-PY" sz="2400" b="1" dirty="0"/>
              <a:t>largo alcance </a:t>
            </a:r>
            <a:r>
              <a:rPr lang="es-PY" sz="2400" dirty="0"/>
              <a:t>y pueden implicar la </a:t>
            </a:r>
            <a:r>
              <a:rPr lang="es-PY" sz="2400" b="1" dirty="0"/>
              <a:t>pérdida de bienes y servicios</a:t>
            </a:r>
            <a:r>
              <a:rPr lang="es-PY" sz="2400" dirty="0"/>
              <a:t>, la pérdida de la </a:t>
            </a:r>
            <a:r>
              <a:rPr lang="es-PY" sz="2400" b="1" dirty="0"/>
              <a:t>vida de personas</a:t>
            </a:r>
            <a:r>
              <a:rPr lang="es-PY" sz="2400" dirty="0"/>
              <a:t>, o la </a:t>
            </a:r>
            <a:r>
              <a:rPr lang="es-PY" sz="2400" b="1" dirty="0"/>
              <a:t>imposibilidad</a:t>
            </a:r>
            <a:r>
              <a:rPr lang="es-PY" sz="2400" dirty="0"/>
              <a:t> de entregar productos/servicios clave para la supervivencia de la </a:t>
            </a:r>
            <a:r>
              <a:rPr lang="es-PY" sz="2400" dirty="0" smtClean="0"/>
              <a:t>organización</a:t>
            </a:r>
          </a:p>
          <a:p>
            <a:pPr algn="just"/>
            <a:endParaRPr lang="es-PY" sz="2400" dirty="0" smtClean="0"/>
          </a:p>
          <a:p>
            <a:pPr marL="274320" marR="314960" indent="-262255">
              <a:lnSpc>
                <a:spcPts val="2160"/>
              </a:lnSpc>
              <a:spcBef>
                <a:spcPts val="375"/>
              </a:spcBef>
            </a:pPr>
            <a:r>
              <a:rPr lang="es-PY" sz="2400" dirty="0">
                <a:cs typeface="Arial"/>
              </a:rPr>
              <a:t>Economía global </a:t>
            </a:r>
            <a:r>
              <a:rPr lang="es-PY" sz="2400" dirty="0" smtClean="0">
                <a:cs typeface="Arial"/>
              </a:rPr>
              <a:t>más </a:t>
            </a:r>
            <a:r>
              <a:rPr lang="es-PY" sz="2400" b="1" dirty="0">
                <a:cs typeface="Arial"/>
              </a:rPr>
              <a:t>compleja</a:t>
            </a:r>
            <a:r>
              <a:rPr lang="es-PY" sz="2400" spc="-270" dirty="0">
                <a:cs typeface="Arial"/>
              </a:rPr>
              <a:t> </a:t>
            </a:r>
            <a:r>
              <a:rPr lang="es-PY" sz="2400" spc="-270" dirty="0" smtClean="0">
                <a:cs typeface="Arial"/>
              </a:rPr>
              <a:t> </a:t>
            </a:r>
            <a:r>
              <a:rPr lang="es-PY" sz="2400" dirty="0" smtClean="0">
                <a:cs typeface="Arial"/>
              </a:rPr>
              <a:t>e  </a:t>
            </a:r>
            <a:r>
              <a:rPr lang="es-PY" sz="2400" spc="-5" dirty="0">
                <a:cs typeface="Arial"/>
              </a:rPr>
              <a:t>interdependiente.</a:t>
            </a:r>
            <a:endParaRPr lang="es-PY" sz="2400" dirty="0">
              <a:cs typeface="Arial"/>
            </a:endParaRPr>
          </a:p>
          <a:p>
            <a:pPr marR="5080" indent="-262255" algn="just">
              <a:lnSpc>
                <a:spcPts val="2160"/>
              </a:lnSpc>
              <a:spcBef>
                <a:spcPts val="1680"/>
              </a:spcBef>
            </a:pPr>
            <a:r>
              <a:rPr lang="es-PY" sz="2400" dirty="0"/>
              <a:t>Los incidentes que ocurren en nuestro entorno </a:t>
            </a:r>
            <a:r>
              <a:rPr lang="es-PY" sz="2400" b="1" dirty="0"/>
              <a:t>frenan</a:t>
            </a:r>
            <a:r>
              <a:rPr lang="es-PY" sz="2400" dirty="0"/>
              <a:t>  o incluso </a:t>
            </a:r>
            <a:r>
              <a:rPr lang="es-PY" sz="2400" b="1" dirty="0"/>
              <a:t>paralizan</a:t>
            </a:r>
            <a:r>
              <a:rPr lang="es-PY" sz="2400" dirty="0"/>
              <a:t> la actividad,  impactando directamente en  nuestros clientes y en los procesos críticos del negocio.</a:t>
            </a:r>
          </a:p>
        </p:txBody>
      </p:sp>
      <p:sp>
        <p:nvSpPr>
          <p:cNvPr id="9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38957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1016508" y="838200"/>
            <a:ext cx="11023092" cy="6353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PY" sz="2800" dirty="0"/>
              <a:t>1. Amenazas </a:t>
            </a:r>
            <a:r>
              <a:rPr lang="es-PY" sz="2800" dirty="0" smtClean="0"/>
              <a:t>naturales: terremoto</a:t>
            </a:r>
            <a:r>
              <a:rPr lang="es-PY" sz="2800" dirty="0"/>
              <a:t>, inundación, sequías, </a:t>
            </a:r>
            <a:r>
              <a:rPr lang="es-PY" sz="2800" dirty="0" smtClean="0"/>
              <a:t>incendios,</a:t>
            </a:r>
            <a:r>
              <a:rPr lang="es-PY" sz="2800" dirty="0"/>
              <a:t> </a:t>
            </a:r>
            <a:r>
              <a:rPr lang="es-PY" sz="2800" dirty="0" smtClean="0"/>
              <a:t>rayos</a:t>
            </a:r>
            <a:r>
              <a:rPr lang="es-PY" sz="2800" dirty="0"/>
              <a:t>;</a:t>
            </a:r>
          </a:p>
          <a:p>
            <a:pPr algn="just"/>
            <a:r>
              <a:rPr lang="es-PY" sz="2800" dirty="0"/>
              <a:t>2. Amenazas causadas por el hombre</a:t>
            </a:r>
          </a:p>
          <a:p>
            <a:pPr marL="457200" indent="-457200" algn="just">
              <a:buAutoNum type="alphaLcParenR"/>
            </a:pPr>
            <a:r>
              <a:rPr lang="es-PY" sz="2800" dirty="0"/>
              <a:t>Riesgos </a:t>
            </a:r>
            <a:r>
              <a:rPr lang="es-PY" sz="2800" dirty="0" err="1" smtClean="0"/>
              <a:t>accidentales:explosión</a:t>
            </a:r>
            <a:r>
              <a:rPr lang="es-PY" sz="2800" dirty="0"/>
              <a:t>, incendio; accidente de transporte; colapso de edificio o estructura; falla en la red del servicio público de </a:t>
            </a:r>
            <a:r>
              <a:rPr lang="es-PY" sz="2800" dirty="0" smtClean="0"/>
              <a:t>electricidad; </a:t>
            </a:r>
            <a:r>
              <a:rPr lang="es-PY" sz="2800" dirty="0"/>
              <a:t>falla en la estructura de contención de un dique o una </a:t>
            </a:r>
            <a:r>
              <a:rPr lang="es-PY" sz="2800" dirty="0" err="1" smtClean="0"/>
              <a:t>presa;inflación</a:t>
            </a:r>
            <a:r>
              <a:rPr lang="es-PY" sz="2800" dirty="0"/>
              <a:t>, crisis financiera; interrupción en los sistemas de comunicación (voz y datos</a:t>
            </a:r>
            <a:r>
              <a:rPr lang="es-PY" sz="2800" dirty="0" smtClean="0"/>
              <a:t>).</a:t>
            </a:r>
            <a:endParaRPr lang="es-PY" sz="2800" dirty="0"/>
          </a:p>
          <a:p>
            <a:pPr marL="457200" indent="-457200" algn="just">
              <a:buAutoNum type="alphaLcParenR"/>
            </a:pPr>
            <a:r>
              <a:rPr lang="es-PY" sz="2800" dirty="0"/>
              <a:t>Riesgos intencionales: terrorismo </a:t>
            </a:r>
            <a:r>
              <a:rPr lang="es-PY" sz="2800" dirty="0" smtClean="0"/>
              <a:t>cibernético; </a:t>
            </a:r>
            <a:r>
              <a:rPr lang="es-PY" sz="2800" dirty="0"/>
              <a:t>sabotaje; disturbio, protestas; rumor; vandalismo, </a:t>
            </a:r>
            <a:r>
              <a:rPr lang="es-PY" sz="2800" dirty="0" smtClean="0"/>
              <a:t>robo, fraude</a:t>
            </a:r>
            <a:r>
              <a:rPr lang="es-PY" sz="2800" dirty="0"/>
              <a:t>, malversación, robo de </a:t>
            </a:r>
            <a:r>
              <a:rPr lang="es-PY" sz="2800" dirty="0" smtClean="0"/>
              <a:t>datos; </a:t>
            </a:r>
            <a:r>
              <a:rPr lang="es-PY" sz="2800" dirty="0"/>
              <a:t>violación de la seguridad física o de información; </a:t>
            </a:r>
          </a:p>
          <a:p>
            <a:pPr algn="just"/>
            <a:r>
              <a:rPr lang="es-PY" sz="2800" dirty="0"/>
              <a:t>3. Amenazas causadas por fallo de la tecnología por razones no atribuibles a la naturaleza o al </a:t>
            </a:r>
            <a:r>
              <a:rPr lang="es-PY" sz="2800" dirty="0" smtClean="0"/>
              <a:t>hombre: Fallos </a:t>
            </a:r>
            <a:r>
              <a:rPr lang="es-PY" sz="2800" dirty="0"/>
              <a:t>en los </a:t>
            </a:r>
            <a:r>
              <a:rPr lang="es-PY" sz="2800" dirty="0" smtClean="0"/>
              <a:t>computadores </a:t>
            </a:r>
            <a:r>
              <a:rPr lang="es-PY" sz="2800" dirty="0"/>
              <a:t>servidores, software o aplicaciones, fallos en los equipos </a:t>
            </a:r>
            <a:r>
              <a:rPr lang="es-PY" sz="2800" dirty="0" smtClean="0"/>
              <a:t>de apoyo, </a:t>
            </a:r>
            <a:r>
              <a:rPr lang="es-PY" sz="2800" dirty="0"/>
              <a:t>electricidad o servicios públicos.</a:t>
            </a:r>
          </a:p>
          <a:p>
            <a:endParaRPr lang="es-PY" sz="2000" dirty="0"/>
          </a:p>
        </p:txBody>
      </p:sp>
      <p:sp>
        <p:nvSpPr>
          <p:cNvPr id="9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PY" sz="3200" b="1" spc="-5" smtClean="0">
                <a:solidFill>
                  <a:srgbClr val="A7A8A7"/>
                </a:solidFill>
                <a:latin typeface="Segoe UI"/>
                <a:cs typeface="Segoe UI"/>
              </a:rPr>
              <a:t>SITUACIONES DE LA ACTUALIDAD</a:t>
            </a:r>
            <a:endParaRPr lang="es-PY" sz="32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465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088" y="115722"/>
            <a:ext cx="8550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DESAFIOS EMPRESARIALES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838200" y="1219200"/>
            <a:ext cx="11175492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688" indent="-166688" algn="just" defTabSz="868363">
              <a:spcBef>
                <a:spcPts val="1800"/>
              </a:spcBef>
            </a:pPr>
            <a:r>
              <a:rPr lang="es-PY" sz="2800" b="1" dirty="0"/>
              <a:t>Añadir valor</a:t>
            </a:r>
            <a:r>
              <a:rPr lang="es-PY" sz="2800" dirty="0"/>
              <a:t> a los negocios alineando </a:t>
            </a:r>
            <a:r>
              <a:rPr lang="es-PY" sz="2800" dirty="0" smtClean="0"/>
              <a:t> la </a:t>
            </a:r>
            <a:r>
              <a:rPr lang="es-PY" sz="2800" dirty="0"/>
              <a:t>eficiencia de los procesos </a:t>
            </a:r>
            <a:r>
              <a:rPr lang="es-PY" sz="2800" dirty="0" smtClean="0"/>
              <a:t>del negocio  y </a:t>
            </a:r>
            <a:r>
              <a:rPr lang="es-PY" sz="2800" dirty="0"/>
              <a:t>sus procesos de continuidad.</a:t>
            </a:r>
          </a:p>
          <a:p>
            <a:pPr marL="166688" indent="-166688" algn="just" defTabSz="868363">
              <a:spcBef>
                <a:spcPts val="1800"/>
              </a:spcBef>
            </a:pPr>
            <a:r>
              <a:rPr lang="es-PY" sz="2800" dirty="0"/>
              <a:t>Enfoque y procedimientos estructurados </a:t>
            </a:r>
            <a:r>
              <a:rPr lang="es-PY" sz="2800" dirty="0" smtClean="0"/>
              <a:t> en </a:t>
            </a:r>
            <a:r>
              <a:rPr lang="es-PY" sz="2800" dirty="0"/>
              <a:t>caso de incidentes.</a:t>
            </a:r>
          </a:p>
          <a:p>
            <a:pPr marL="166688" indent="-166688" algn="just" defTabSz="868363">
              <a:spcBef>
                <a:spcPts val="1800"/>
              </a:spcBef>
            </a:pPr>
            <a:r>
              <a:rPr lang="es-PY" sz="2800" b="1" dirty="0"/>
              <a:t>Reducir los riesgos</a:t>
            </a:r>
            <a:r>
              <a:rPr lang="es-PY" sz="2800" dirty="0"/>
              <a:t> de los procesos de </a:t>
            </a:r>
            <a:r>
              <a:rPr lang="es-PY" sz="2800" dirty="0" smtClean="0"/>
              <a:t> negocio </a:t>
            </a:r>
            <a:r>
              <a:rPr lang="es-PY" sz="2800" dirty="0"/>
              <a:t>y su impacto.</a:t>
            </a:r>
          </a:p>
          <a:p>
            <a:pPr marL="166688" indent="-166688" algn="just" defTabSz="868363">
              <a:spcBef>
                <a:spcPts val="1800"/>
              </a:spcBef>
            </a:pPr>
            <a:r>
              <a:rPr lang="es-PY" sz="2800" b="1" dirty="0"/>
              <a:t>Reducir los costos</a:t>
            </a:r>
            <a:r>
              <a:rPr lang="es-PY" sz="2800" dirty="0"/>
              <a:t> derivados de la falta de gestión de la continuidad.</a:t>
            </a:r>
          </a:p>
          <a:p>
            <a:pPr marL="166688" indent="-166688" algn="just" defTabSz="868363">
              <a:spcBef>
                <a:spcPts val="1800"/>
              </a:spcBef>
            </a:pPr>
            <a:r>
              <a:rPr lang="es-PY" sz="2800" b="1" dirty="0"/>
              <a:t>Aumentar la seguridad</a:t>
            </a:r>
            <a:r>
              <a:rPr lang="es-PY" sz="2800" dirty="0"/>
              <a:t> corporativa y el cumplimiento de las normas legales.</a:t>
            </a:r>
            <a:endParaRPr lang="es-PY" sz="2800" b="1" dirty="0"/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2425446" y="5365534"/>
            <a:ext cx="784860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extLst/>
        </p:spPr>
        <p:txBody>
          <a:bodyPr lIns="45720" rIns="45720">
            <a:spAutoFit/>
          </a:bodyPr>
          <a:lstStyle/>
          <a:p>
            <a:pPr algn="ctr"/>
            <a:r>
              <a:rPr lang="es-PY" sz="2000" b="1" dirty="0">
                <a:solidFill>
                  <a:schemeClr val="bg1"/>
                </a:solidFill>
              </a:rPr>
              <a:t>Todos estos desafíos requieren un SGCN adecuado para demostrar que la empresa está gestionando eficientemente el día a </a:t>
            </a:r>
            <a:r>
              <a:rPr lang="es-PY" sz="2000" b="1" dirty="0" smtClean="0">
                <a:solidFill>
                  <a:schemeClr val="bg1"/>
                </a:solidFill>
              </a:rPr>
              <a:t>día</a:t>
            </a:r>
          </a:p>
          <a:p>
            <a:pPr algn="ctr"/>
            <a:endParaRPr lang="es-PY" sz="2000" b="1" dirty="0">
              <a:solidFill>
                <a:schemeClr val="bg1"/>
              </a:solidFill>
            </a:endParaRPr>
          </a:p>
        </p:txBody>
      </p:sp>
      <p:sp>
        <p:nvSpPr>
          <p:cNvPr id="9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15603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76204" y="109728"/>
            <a:ext cx="1237488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516" y="1751076"/>
            <a:ext cx="3358896" cy="3358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611" y="2961132"/>
            <a:ext cx="2583180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9952" y="1792223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1620012" y="0"/>
                </a:moveTo>
                <a:lnTo>
                  <a:pt x="1571381" y="715"/>
                </a:lnTo>
                <a:lnTo>
                  <a:pt x="1523106" y="2850"/>
                </a:lnTo>
                <a:lnTo>
                  <a:pt x="1475208" y="6383"/>
                </a:lnTo>
                <a:lnTo>
                  <a:pt x="1427705" y="11295"/>
                </a:lnTo>
                <a:lnTo>
                  <a:pt x="1380619" y="17565"/>
                </a:lnTo>
                <a:lnTo>
                  <a:pt x="1333969" y="25173"/>
                </a:lnTo>
                <a:lnTo>
                  <a:pt x="1287776" y="34100"/>
                </a:lnTo>
                <a:lnTo>
                  <a:pt x="1242058" y="44325"/>
                </a:lnTo>
                <a:lnTo>
                  <a:pt x="1196837" y="55828"/>
                </a:lnTo>
                <a:lnTo>
                  <a:pt x="1152133" y="68590"/>
                </a:lnTo>
                <a:lnTo>
                  <a:pt x="1107965" y="82589"/>
                </a:lnTo>
                <a:lnTo>
                  <a:pt x="1064353" y="97807"/>
                </a:lnTo>
                <a:lnTo>
                  <a:pt x="1021318" y="114223"/>
                </a:lnTo>
                <a:lnTo>
                  <a:pt x="978880" y="131817"/>
                </a:lnTo>
                <a:lnTo>
                  <a:pt x="937058" y="150568"/>
                </a:lnTo>
                <a:lnTo>
                  <a:pt x="895873" y="170458"/>
                </a:lnTo>
                <a:lnTo>
                  <a:pt x="855344" y="191466"/>
                </a:lnTo>
                <a:lnTo>
                  <a:pt x="815493" y="213571"/>
                </a:lnTo>
                <a:lnTo>
                  <a:pt x="776338" y="236754"/>
                </a:lnTo>
                <a:lnTo>
                  <a:pt x="737900" y="260995"/>
                </a:lnTo>
                <a:lnTo>
                  <a:pt x="700200" y="286273"/>
                </a:lnTo>
                <a:lnTo>
                  <a:pt x="663256" y="312569"/>
                </a:lnTo>
                <a:lnTo>
                  <a:pt x="627089" y="339863"/>
                </a:lnTo>
                <a:lnTo>
                  <a:pt x="591719" y="368134"/>
                </a:lnTo>
                <a:lnTo>
                  <a:pt x="557167" y="397363"/>
                </a:lnTo>
                <a:lnTo>
                  <a:pt x="523452" y="427529"/>
                </a:lnTo>
                <a:lnTo>
                  <a:pt x="490593" y="458613"/>
                </a:lnTo>
                <a:lnTo>
                  <a:pt x="458613" y="490593"/>
                </a:lnTo>
                <a:lnTo>
                  <a:pt x="427529" y="523452"/>
                </a:lnTo>
                <a:lnTo>
                  <a:pt x="397363" y="557167"/>
                </a:lnTo>
                <a:lnTo>
                  <a:pt x="368134" y="591719"/>
                </a:lnTo>
                <a:lnTo>
                  <a:pt x="339863" y="627089"/>
                </a:lnTo>
                <a:lnTo>
                  <a:pt x="312569" y="663256"/>
                </a:lnTo>
                <a:lnTo>
                  <a:pt x="286273" y="700200"/>
                </a:lnTo>
                <a:lnTo>
                  <a:pt x="260995" y="737900"/>
                </a:lnTo>
                <a:lnTo>
                  <a:pt x="236754" y="776338"/>
                </a:lnTo>
                <a:lnTo>
                  <a:pt x="213571" y="815493"/>
                </a:lnTo>
                <a:lnTo>
                  <a:pt x="191466" y="855344"/>
                </a:lnTo>
                <a:lnTo>
                  <a:pt x="170458" y="895873"/>
                </a:lnTo>
                <a:lnTo>
                  <a:pt x="150568" y="937058"/>
                </a:lnTo>
                <a:lnTo>
                  <a:pt x="131817" y="978880"/>
                </a:lnTo>
                <a:lnTo>
                  <a:pt x="114223" y="1021318"/>
                </a:lnTo>
                <a:lnTo>
                  <a:pt x="97807" y="1064353"/>
                </a:lnTo>
                <a:lnTo>
                  <a:pt x="82589" y="1107965"/>
                </a:lnTo>
                <a:lnTo>
                  <a:pt x="68590" y="1152133"/>
                </a:lnTo>
                <a:lnTo>
                  <a:pt x="55828" y="1196837"/>
                </a:lnTo>
                <a:lnTo>
                  <a:pt x="44325" y="1242058"/>
                </a:lnTo>
                <a:lnTo>
                  <a:pt x="34100" y="1287776"/>
                </a:lnTo>
                <a:lnTo>
                  <a:pt x="25173" y="1333969"/>
                </a:lnTo>
                <a:lnTo>
                  <a:pt x="17565" y="1380619"/>
                </a:lnTo>
                <a:lnTo>
                  <a:pt x="11295" y="1427705"/>
                </a:lnTo>
                <a:lnTo>
                  <a:pt x="6383" y="1475208"/>
                </a:lnTo>
                <a:lnTo>
                  <a:pt x="2850" y="1523106"/>
                </a:lnTo>
                <a:lnTo>
                  <a:pt x="715" y="1571381"/>
                </a:lnTo>
                <a:lnTo>
                  <a:pt x="0" y="1620012"/>
                </a:lnTo>
                <a:lnTo>
                  <a:pt x="715" y="1668642"/>
                </a:lnTo>
                <a:lnTo>
                  <a:pt x="2850" y="1716917"/>
                </a:lnTo>
                <a:lnTo>
                  <a:pt x="6383" y="1764815"/>
                </a:lnTo>
                <a:lnTo>
                  <a:pt x="11295" y="1812318"/>
                </a:lnTo>
                <a:lnTo>
                  <a:pt x="17565" y="1859404"/>
                </a:lnTo>
                <a:lnTo>
                  <a:pt x="25173" y="1906054"/>
                </a:lnTo>
                <a:lnTo>
                  <a:pt x="34100" y="1952247"/>
                </a:lnTo>
                <a:lnTo>
                  <a:pt x="44325" y="1997965"/>
                </a:lnTo>
                <a:lnTo>
                  <a:pt x="55828" y="2043186"/>
                </a:lnTo>
                <a:lnTo>
                  <a:pt x="68590" y="2087890"/>
                </a:lnTo>
                <a:lnTo>
                  <a:pt x="82589" y="2132058"/>
                </a:lnTo>
                <a:lnTo>
                  <a:pt x="97807" y="2175670"/>
                </a:lnTo>
                <a:lnTo>
                  <a:pt x="114223" y="2218705"/>
                </a:lnTo>
                <a:lnTo>
                  <a:pt x="131817" y="2261143"/>
                </a:lnTo>
                <a:lnTo>
                  <a:pt x="150568" y="2302965"/>
                </a:lnTo>
                <a:lnTo>
                  <a:pt x="170458" y="2344150"/>
                </a:lnTo>
                <a:lnTo>
                  <a:pt x="191466" y="2384679"/>
                </a:lnTo>
                <a:lnTo>
                  <a:pt x="213571" y="2424530"/>
                </a:lnTo>
                <a:lnTo>
                  <a:pt x="236754" y="2463685"/>
                </a:lnTo>
                <a:lnTo>
                  <a:pt x="260995" y="2502123"/>
                </a:lnTo>
                <a:lnTo>
                  <a:pt x="286273" y="2539823"/>
                </a:lnTo>
                <a:lnTo>
                  <a:pt x="312569" y="2576767"/>
                </a:lnTo>
                <a:lnTo>
                  <a:pt x="339863" y="2612934"/>
                </a:lnTo>
                <a:lnTo>
                  <a:pt x="368134" y="2648304"/>
                </a:lnTo>
                <a:lnTo>
                  <a:pt x="397363" y="2682856"/>
                </a:lnTo>
                <a:lnTo>
                  <a:pt x="427529" y="2716571"/>
                </a:lnTo>
                <a:lnTo>
                  <a:pt x="458613" y="2749430"/>
                </a:lnTo>
                <a:lnTo>
                  <a:pt x="490593" y="2781410"/>
                </a:lnTo>
                <a:lnTo>
                  <a:pt x="523452" y="2812494"/>
                </a:lnTo>
                <a:lnTo>
                  <a:pt x="557167" y="2842660"/>
                </a:lnTo>
                <a:lnTo>
                  <a:pt x="591719" y="2871889"/>
                </a:lnTo>
                <a:lnTo>
                  <a:pt x="627089" y="2900160"/>
                </a:lnTo>
                <a:lnTo>
                  <a:pt x="663256" y="2927454"/>
                </a:lnTo>
                <a:lnTo>
                  <a:pt x="700200" y="2953750"/>
                </a:lnTo>
                <a:lnTo>
                  <a:pt x="737900" y="2979028"/>
                </a:lnTo>
                <a:lnTo>
                  <a:pt x="776338" y="3003269"/>
                </a:lnTo>
                <a:lnTo>
                  <a:pt x="815493" y="3026452"/>
                </a:lnTo>
                <a:lnTo>
                  <a:pt x="855344" y="3048557"/>
                </a:lnTo>
                <a:lnTo>
                  <a:pt x="895873" y="3069565"/>
                </a:lnTo>
                <a:lnTo>
                  <a:pt x="937058" y="3089455"/>
                </a:lnTo>
                <a:lnTo>
                  <a:pt x="978880" y="3108206"/>
                </a:lnTo>
                <a:lnTo>
                  <a:pt x="1021318" y="3125800"/>
                </a:lnTo>
                <a:lnTo>
                  <a:pt x="1064353" y="3142216"/>
                </a:lnTo>
                <a:lnTo>
                  <a:pt x="1107965" y="3157434"/>
                </a:lnTo>
                <a:lnTo>
                  <a:pt x="1152133" y="3171433"/>
                </a:lnTo>
                <a:lnTo>
                  <a:pt x="1196837" y="3184195"/>
                </a:lnTo>
                <a:lnTo>
                  <a:pt x="1242058" y="3195698"/>
                </a:lnTo>
                <a:lnTo>
                  <a:pt x="1287776" y="3205923"/>
                </a:lnTo>
                <a:lnTo>
                  <a:pt x="1333969" y="3214850"/>
                </a:lnTo>
                <a:lnTo>
                  <a:pt x="1380619" y="3222458"/>
                </a:lnTo>
                <a:lnTo>
                  <a:pt x="1427705" y="3228728"/>
                </a:lnTo>
                <a:lnTo>
                  <a:pt x="1475208" y="3233640"/>
                </a:lnTo>
                <a:lnTo>
                  <a:pt x="1523106" y="3237173"/>
                </a:lnTo>
                <a:lnTo>
                  <a:pt x="1571381" y="3239308"/>
                </a:lnTo>
                <a:lnTo>
                  <a:pt x="1620012" y="3240024"/>
                </a:lnTo>
                <a:lnTo>
                  <a:pt x="1668642" y="3239308"/>
                </a:lnTo>
                <a:lnTo>
                  <a:pt x="1716917" y="3237173"/>
                </a:lnTo>
                <a:lnTo>
                  <a:pt x="1764815" y="3233640"/>
                </a:lnTo>
                <a:lnTo>
                  <a:pt x="1812318" y="3228728"/>
                </a:lnTo>
                <a:lnTo>
                  <a:pt x="1859404" y="3222458"/>
                </a:lnTo>
                <a:lnTo>
                  <a:pt x="1906054" y="3214850"/>
                </a:lnTo>
                <a:lnTo>
                  <a:pt x="1952247" y="3205923"/>
                </a:lnTo>
                <a:lnTo>
                  <a:pt x="1997965" y="3195698"/>
                </a:lnTo>
                <a:lnTo>
                  <a:pt x="2043186" y="3184195"/>
                </a:lnTo>
                <a:lnTo>
                  <a:pt x="2087890" y="3171433"/>
                </a:lnTo>
                <a:lnTo>
                  <a:pt x="2132058" y="3157434"/>
                </a:lnTo>
                <a:lnTo>
                  <a:pt x="2175670" y="3142216"/>
                </a:lnTo>
                <a:lnTo>
                  <a:pt x="2218705" y="3125800"/>
                </a:lnTo>
                <a:lnTo>
                  <a:pt x="2261143" y="3108206"/>
                </a:lnTo>
                <a:lnTo>
                  <a:pt x="2302965" y="3089455"/>
                </a:lnTo>
                <a:lnTo>
                  <a:pt x="2344150" y="3069565"/>
                </a:lnTo>
                <a:lnTo>
                  <a:pt x="2384679" y="3048557"/>
                </a:lnTo>
                <a:lnTo>
                  <a:pt x="2424530" y="3026452"/>
                </a:lnTo>
                <a:lnTo>
                  <a:pt x="2463685" y="3003269"/>
                </a:lnTo>
                <a:lnTo>
                  <a:pt x="2502123" y="2979028"/>
                </a:lnTo>
                <a:lnTo>
                  <a:pt x="2539823" y="2953750"/>
                </a:lnTo>
                <a:lnTo>
                  <a:pt x="2576767" y="2927454"/>
                </a:lnTo>
                <a:lnTo>
                  <a:pt x="2612934" y="2900160"/>
                </a:lnTo>
                <a:lnTo>
                  <a:pt x="2648304" y="2871889"/>
                </a:lnTo>
                <a:lnTo>
                  <a:pt x="2682856" y="2842660"/>
                </a:lnTo>
                <a:lnTo>
                  <a:pt x="2716571" y="2812494"/>
                </a:lnTo>
                <a:lnTo>
                  <a:pt x="2749430" y="2781410"/>
                </a:lnTo>
                <a:lnTo>
                  <a:pt x="2781410" y="2749430"/>
                </a:lnTo>
                <a:lnTo>
                  <a:pt x="2812494" y="2716571"/>
                </a:lnTo>
                <a:lnTo>
                  <a:pt x="2842660" y="2682856"/>
                </a:lnTo>
                <a:lnTo>
                  <a:pt x="2871889" y="2648304"/>
                </a:lnTo>
                <a:lnTo>
                  <a:pt x="2900160" y="2612934"/>
                </a:lnTo>
                <a:lnTo>
                  <a:pt x="2927454" y="2576767"/>
                </a:lnTo>
                <a:lnTo>
                  <a:pt x="2953750" y="2539823"/>
                </a:lnTo>
                <a:lnTo>
                  <a:pt x="2979028" y="2502123"/>
                </a:lnTo>
                <a:lnTo>
                  <a:pt x="3003269" y="2463685"/>
                </a:lnTo>
                <a:lnTo>
                  <a:pt x="3026452" y="2424530"/>
                </a:lnTo>
                <a:lnTo>
                  <a:pt x="3048557" y="2384679"/>
                </a:lnTo>
                <a:lnTo>
                  <a:pt x="3069565" y="2344150"/>
                </a:lnTo>
                <a:lnTo>
                  <a:pt x="3089455" y="2302965"/>
                </a:lnTo>
                <a:lnTo>
                  <a:pt x="3108206" y="2261143"/>
                </a:lnTo>
                <a:lnTo>
                  <a:pt x="3125800" y="2218705"/>
                </a:lnTo>
                <a:lnTo>
                  <a:pt x="3142216" y="2175670"/>
                </a:lnTo>
                <a:lnTo>
                  <a:pt x="3157434" y="2132058"/>
                </a:lnTo>
                <a:lnTo>
                  <a:pt x="3171433" y="2087890"/>
                </a:lnTo>
                <a:lnTo>
                  <a:pt x="3184195" y="2043186"/>
                </a:lnTo>
                <a:lnTo>
                  <a:pt x="3195698" y="1997965"/>
                </a:lnTo>
                <a:lnTo>
                  <a:pt x="3205923" y="1952247"/>
                </a:lnTo>
                <a:lnTo>
                  <a:pt x="3214850" y="1906054"/>
                </a:lnTo>
                <a:lnTo>
                  <a:pt x="3222458" y="1859404"/>
                </a:lnTo>
                <a:lnTo>
                  <a:pt x="3228728" y="1812318"/>
                </a:lnTo>
                <a:lnTo>
                  <a:pt x="3233640" y="1764815"/>
                </a:lnTo>
                <a:lnTo>
                  <a:pt x="3237173" y="1716917"/>
                </a:lnTo>
                <a:lnTo>
                  <a:pt x="3239308" y="1668642"/>
                </a:lnTo>
                <a:lnTo>
                  <a:pt x="3240024" y="1620012"/>
                </a:lnTo>
                <a:lnTo>
                  <a:pt x="3239308" y="1571381"/>
                </a:lnTo>
                <a:lnTo>
                  <a:pt x="3237173" y="1523106"/>
                </a:lnTo>
                <a:lnTo>
                  <a:pt x="3233640" y="1475208"/>
                </a:lnTo>
                <a:lnTo>
                  <a:pt x="3228728" y="1427705"/>
                </a:lnTo>
                <a:lnTo>
                  <a:pt x="3222458" y="1380619"/>
                </a:lnTo>
                <a:lnTo>
                  <a:pt x="3214850" y="1333969"/>
                </a:lnTo>
                <a:lnTo>
                  <a:pt x="3205923" y="1287776"/>
                </a:lnTo>
                <a:lnTo>
                  <a:pt x="3195698" y="1242058"/>
                </a:lnTo>
                <a:lnTo>
                  <a:pt x="3184195" y="1196837"/>
                </a:lnTo>
                <a:lnTo>
                  <a:pt x="3171433" y="1152133"/>
                </a:lnTo>
                <a:lnTo>
                  <a:pt x="3157434" y="1107965"/>
                </a:lnTo>
                <a:lnTo>
                  <a:pt x="3142216" y="1064353"/>
                </a:lnTo>
                <a:lnTo>
                  <a:pt x="3125800" y="1021318"/>
                </a:lnTo>
                <a:lnTo>
                  <a:pt x="3108206" y="978880"/>
                </a:lnTo>
                <a:lnTo>
                  <a:pt x="3089455" y="937058"/>
                </a:lnTo>
                <a:lnTo>
                  <a:pt x="3069565" y="895873"/>
                </a:lnTo>
                <a:lnTo>
                  <a:pt x="3048557" y="855344"/>
                </a:lnTo>
                <a:lnTo>
                  <a:pt x="3026452" y="815493"/>
                </a:lnTo>
                <a:lnTo>
                  <a:pt x="3003269" y="776338"/>
                </a:lnTo>
                <a:lnTo>
                  <a:pt x="2979028" y="737900"/>
                </a:lnTo>
                <a:lnTo>
                  <a:pt x="2953750" y="700200"/>
                </a:lnTo>
                <a:lnTo>
                  <a:pt x="2927454" y="663256"/>
                </a:lnTo>
                <a:lnTo>
                  <a:pt x="2900160" y="627089"/>
                </a:lnTo>
                <a:lnTo>
                  <a:pt x="2871889" y="591719"/>
                </a:lnTo>
                <a:lnTo>
                  <a:pt x="2842660" y="557167"/>
                </a:lnTo>
                <a:lnTo>
                  <a:pt x="2812494" y="523452"/>
                </a:lnTo>
                <a:lnTo>
                  <a:pt x="2781410" y="490593"/>
                </a:lnTo>
                <a:lnTo>
                  <a:pt x="2749430" y="458613"/>
                </a:lnTo>
                <a:lnTo>
                  <a:pt x="2716571" y="427529"/>
                </a:lnTo>
                <a:lnTo>
                  <a:pt x="2682856" y="397363"/>
                </a:lnTo>
                <a:lnTo>
                  <a:pt x="2648304" y="368134"/>
                </a:lnTo>
                <a:lnTo>
                  <a:pt x="2612934" y="339863"/>
                </a:lnTo>
                <a:lnTo>
                  <a:pt x="2576767" y="312569"/>
                </a:lnTo>
                <a:lnTo>
                  <a:pt x="2539823" y="286273"/>
                </a:lnTo>
                <a:lnTo>
                  <a:pt x="2502123" y="260995"/>
                </a:lnTo>
                <a:lnTo>
                  <a:pt x="2463685" y="236754"/>
                </a:lnTo>
                <a:lnTo>
                  <a:pt x="2424530" y="213571"/>
                </a:lnTo>
                <a:lnTo>
                  <a:pt x="2384679" y="191466"/>
                </a:lnTo>
                <a:lnTo>
                  <a:pt x="2344150" y="170458"/>
                </a:lnTo>
                <a:lnTo>
                  <a:pt x="2302965" y="150568"/>
                </a:lnTo>
                <a:lnTo>
                  <a:pt x="2261143" y="131817"/>
                </a:lnTo>
                <a:lnTo>
                  <a:pt x="2218705" y="114223"/>
                </a:lnTo>
                <a:lnTo>
                  <a:pt x="2175670" y="97807"/>
                </a:lnTo>
                <a:lnTo>
                  <a:pt x="2132058" y="82589"/>
                </a:lnTo>
                <a:lnTo>
                  <a:pt x="2087890" y="68590"/>
                </a:lnTo>
                <a:lnTo>
                  <a:pt x="2043186" y="55828"/>
                </a:lnTo>
                <a:lnTo>
                  <a:pt x="1997965" y="44325"/>
                </a:lnTo>
                <a:lnTo>
                  <a:pt x="1952247" y="34100"/>
                </a:lnTo>
                <a:lnTo>
                  <a:pt x="1906054" y="25173"/>
                </a:lnTo>
                <a:lnTo>
                  <a:pt x="1859404" y="17565"/>
                </a:lnTo>
                <a:lnTo>
                  <a:pt x="1812318" y="11295"/>
                </a:lnTo>
                <a:lnTo>
                  <a:pt x="1764815" y="6383"/>
                </a:lnTo>
                <a:lnTo>
                  <a:pt x="1716917" y="2850"/>
                </a:lnTo>
                <a:lnTo>
                  <a:pt x="1668642" y="715"/>
                </a:lnTo>
                <a:lnTo>
                  <a:pt x="162001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1205" y="3113430"/>
            <a:ext cx="194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600" spc="-5" dirty="0" smtClean="0">
                <a:solidFill>
                  <a:srgbClr val="FFFFFF"/>
                </a:solidFill>
                <a:latin typeface="Segoe UI"/>
                <a:cs typeface="Segoe UI"/>
              </a:rPr>
              <a:t>SGCN</a:t>
            </a:r>
            <a:endParaRPr sz="36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4089" y="115722"/>
            <a:ext cx="94330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Y" sz="3200" b="1" spc="-20" dirty="0" smtClean="0">
                <a:solidFill>
                  <a:srgbClr val="A7A8A7"/>
                </a:solidFill>
                <a:latin typeface="Segoe UI"/>
                <a:cs typeface="Segoe UI"/>
              </a:rPr>
              <a:t>CONTENIDO PROGRAMATICO </a:t>
            </a:r>
            <a:r>
              <a:rPr lang="es-PY" sz="3200" b="1" spc="-5" dirty="0" smtClean="0">
                <a:solidFill>
                  <a:srgbClr val="A7A8A7"/>
                </a:solidFill>
                <a:latin typeface="Segoe UI"/>
                <a:cs typeface="Segoe UI"/>
              </a:rPr>
              <a:t>SGCN – ISO 22301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9361" y="1968119"/>
            <a:ext cx="6541985" cy="3143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1800" spc="-5" dirty="0" smtClean="0">
                <a:solidFill>
                  <a:schemeClr val="bg1"/>
                </a:solidFill>
                <a:latin typeface="Segoe UI"/>
                <a:cs typeface="Segoe UI"/>
              </a:rPr>
              <a:t>CONTEXTO GENERAL</a:t>
            </a:r>
            <a:endParaRPr sz="18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5299360" y="2655390"/>
            <a:ext cx="6541985" cy="382156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z="2000" b="1" spc="-5" dirty="0" smtClean="0">
                <a:solidFill>
                  <a:schemeClr val="bg1"/>
                </a:solidFill>
                <a:latin typeface="Segoe UI"/>
                <a:cs typeface="Segoe UI"/>
              </a:rPr>
              <a:t>GESTION DE CONTINUIDAD DEL NEGOCIO</a:t>
            </a:r>
            <a:endParaRPr sz="20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5299359" y="4045877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BENEFICIOS DEL SGCN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5299361" y="3357885"/>
            <a:ext cx="654198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81785" algn="l"/>
                <a:tab pos="2744470" algn="l"/>
                <a:tab pos="3442970" algn="l"/>
                <a:tab pos="3905885" algn="l"/>
                <a:tab pos="5163185" algn="l"/>
              </a:tabLst>
            </a:pPr>
            <a:r>
              <a:rPr lang="es-PY" spc="-5" dirty="0" smtClean="0">
                <a:latin typeface="Segoe UI"/>
                <a:cs typeface="Segoe UI"/>
              </a:rPr>
              <a:t>LA NORMA ISO 22301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4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98738" y="6629400"/>
            <a:ext cx="11317062" cy="19364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Asunción, </a:t>
            </a:r>
            <a:r>
              <a:rPr dirty="0"/>
              <a:t>Paraguay </a:t>
            </a:r>
            <a:r>
              <a:rPr dirty="0" smtClean="0"/>
              <a:t>–25 </a:t>
            </a:r>
            <a:r>
              <a:rPr dirty="0"/>
              <a:t>de </a:t>
            </a:r>
            <a:r>
              <a:rPr lang="es-PY" dirty="0" smtClean="0"/>
              <a:t>octubre </a:t>
            </a:r>
            <a:r>
              <a:rPr dirty="0" smtClean="0"/>
              <a:t>de </a:t>
            </a:r>
            <a:r>
              <a:rPr spc="-5" dirty="0"/>
              <a:t>2017. Todos los </a:t>
            </a:r>
            <a:r>
              <a:rPr dirty="0"/>
              <a:t>derechos reservados por FSA </a:t>
            </a:r>
            <a:r>
              <a:rPr spc="-5" dirty="0"/>
              <a:t>LATAM® </a:t>
            </a:r>
            <a:r>
              <a:rPr dirty="0"/>
              <a:t>/ FSA </a:t>
            </a:r>
            <a:r>
              <a:rPr spc="-5" dirty="0"/>
              <a:t>LATINOAMERICA S.R.L. </a:t>
            </a:r>
            <a:r>
              <a:rPr dirty="0"/>
              <a:t>Marca Registrada. Prohibida </a:t>
            </a:r>
            <a:r>
              <a:rPr spc="-5" dirty="0"/>
              <a:t>su  </a:t>
            </a:r>
            <a:r>
              <a:rPr i="1" dirty="0"/>
              <a:t>distribución total o</a:t>
            </a:r>
            <a:r>
              <a:rPr i="1" spc="-70" dirty="0"/>
              <a:t> </a:t>
            </a:r>
            <a:r>
              <a:rPr i="1" dirty="0"/>
              <a:t>parcial.</a:t>
            </a:r>
          </a:p>
        </p:txBody>
      </p:sp>
    </p:spTree>
    <p:extLst>
      <p:ext uri="{BB962C8B-B14F-4D97-AF65-F5344CB8AC3E}">
        <p14:creationId xmlns:p14="http://schemas.microsoft.com/office/powerpoint/2010/main" val="37623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3453</Words>
  <Application>Microsoft Office PowerPoint</Application>
  <PresentationFormat>Personalizado</PresentationFormat>
  <Paragraphs>452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Office Theme</vt:lpstr>
      <vt:lpstr>   ISO 22301</vt:lpstr>
      <vt:lpstr>FACILITADOR</vt:lpstr>
      <vt:lpstr>OBJETIVO GENERAL</vt:lpstr>
      <vt:lpstr>CONTENIDO PROGRAMATICO SGCN – ISO 22301</vt:lpstr>
      <vt:lpstr>CONTENIDO PROGRAMATICO SGCN – ISO 22301</vt:lpstr>
      <vt:lpstr>SITUACIONES DE LA ACTUALIDAD</vt:lpstr>
      <vt:lpstr>Presentación de PowerPoint</vt:lpstr>
      <vt:lpstr>DESAFIOS EMPRESARIALES</vt:lpstr>
      <vt:lpstr>CONTENIDO PROGRAMATICO SGCN – ISO 22301</vt:lpstr>
      <vt:lpstr>EN QUE CONSISTE UN SGCN</vt:lpstr>
      <vt:lpstr>Presentación de PowerPoint</vt:lpstr>
      <vt:lpstr>COMO ENCAJA LA CN EN LA GESTION GENERAL</vt:lpstr>
      <vt:lpstr>Presentación de PowerPoint</vt:lpstr>
      <vt:lpstr>CONTENIDO PROGRAMATICO SGCN – ISO 22301</vt:lpstr>
      <vt:lpstr>NORMA ISO 22301:2012</vt:lpstr>
      <vt:lpstr>Presentación de PowerPoint</vt:lpstr>
      <vt:lpstr>NORMA ISO 22301:2012 – CICLO PDCA</vt:lpstr>
      <vt:lpstr>Presentación de PowerPoint</vt:lpstr>
      <vt:lpstr>ISO/IEC 22301:2012 - ESTRUCTURA</vt:lpstr>
      <vt:lpstr>NORMA ISO 22301:2012 – CICLO PDCA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 PROGRAMATICO SGCN – ISO 22301</vt:lpstr>
      <vt:lpstr>Presentación de PowerPoint</vt:lpstr>
      <vt:lpstr>Presentación de PowerPoint</vt:lpstr>
      <vt:lpstr>Muchas Gracias!!!</vt:lpstr>
      <vt:lpstr>PREGUNTAS Y RESPUESTAS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PARA LA IMPLEMENTACIÓN</dc:title>
  <dc:creator>Claudia Guanes</dc:creator>
  <cp:lastModifiedBy>Claudia Guanes</cp:lastModifiedBy>
  <cp:revision>88</cp:revision>
  <dcterms:created xsi:type="dcterms:W3CDTF">2017-10-06T19:52:12Z</dcterms:created>
  <dcterms:modified xsi:type="dcterms:W3CDTF">2017-10-25T16:52:47Z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2017-01-20T00:00:00Z</vt:filetime>
  </property>
  <property fmtid="{D5CDD505-2E9C-101B-9397-08002B2CF9AE}" pid="3" name="Creator">
    <vt:lpwstr>Acrobat PDFMaker 15 para PowerPoint</vt:lpwstr>
  </property>
  <property fmtid="{D5CDD505-2E9C-101B-9397-08002B2CF9AE}" pid="4" name="LastSaved">
    <vt:filetime>2017-10-06T00:00:00Z</vt:filetime>
  </property>
</Properties>
</file>