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86" r:id="rId3"/>
    <p:sldId id="287" r:id="rId4"/>
    <p:sldId id="288" r:id="rId5"/>
    <p:sldId id="289" r:id="rId6"/>
    <p:sldId id="290" r:id="rId7"/>
    <p:sldId id="291" r:id="rId8"/>
    <p:sldId id="258" r:id="rId9"/>
    <p:sldId id="259" r:id="rId10"/>
    <p:sldId id="260" r:id="rId11"/>
    <p:sldId id="261" r:id="rId12"/>
    <p:sldId id="262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F7DFDE-F441-4371-9D96-05091BC2378A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</dgm:pt>
    <dgm:pt modelId="{E3134B69-DAA3-4CCA-86FF-EC1C433D06E5}">
      <dgm:prSet phldrT="[Texto]" custT="1"/>
      <dgm:spPr/>
      <dgm:t>
        <a:bodyPr/>
        <a:lstStyle/>
        <a:p>
          <a:r>
            <a:rPr lang="es-PY" sz="2000" b="1" dirty="0" smtClean="0"/>
            <a:t>Desarrollo de capacidades nacionales para la generación de conocimiento en ciencia y tecnología</a:t>
          </a:r>
          <a:endParaRPr lang="es-PY" sz="2000" b="0" dirty="0">
            <a:latin typeface="Calibri" panose="020F0502020204030204" pitchFamily="34" charset="0"/>
          </a:endParaRPr>
        </a:p>
      </dgm:t>
    </dgm:pt>
    <dgm:pt modelId="{946A68C7-5FFA-4B7D-8AAF-C277E1AEBA08}" type="parTrans" cxnId="{17A837FB-D087-47CC-90FA-7023C6E39130}">
      <dgm:prSet/>
      <dgm:spPr/>
      <dgm:t>
        <a:bodyPr/>
        <a:lstStyle/>
        <a:p>
          <a:endParaRPr lang="es-PY" sz="2000" b="0">
            <a:latin typeface="Calibri" panose="020F0502020204030204" pitchFamily="34" charset="0"/>
          </a:endParaRPr>
        </a:p>
      </dgm:t>
    </dgm:pt>
    <dgm:pt modelId="{54225BC5-1ADD-4EAD-8F13-90D71FA0389F}" type="sibTrans" cxnId="{17A837FB-D087-47CC-90FA-7023C6E39130}">
      <dgm:prSet/>
      <dgm:spPr/>
      <dgm:t>
        <a:bodyPr/>
        <a:lstStyle/>
        <a:p>
          <a:endParaRPr lang="es-PY" sz="2000" b="0">
            <a:latin typeface="Calibri" panose="020F0502020204030204" pitchFamily="34" charset="0"/>
          </a:endParaRPr>
        </a:p>
      </dgm:t>
    </dgm:pt>
    <dgm:pt modelId="{ACA9346B-30D9-43F2-B078-B1AA40749EDE}">
      <dgm:prSet phldrT="[Texto]" custT="1"/>
      <dgm:spPr/>
      <dgm:t>
        <a:bodyPr/>
        <a:lstStyle/>
        <a:p>
          <a:r>
            <a:rPr lang="es-PY" sz="2000" b="1" dirty="0" smtClean="0"/>
            <a:t>Orientación de los conocimientos y capacidades generadas en la I+D a la atención de desafíos económicos, sociales y ambientales del Paraguay</a:t>
          </a:r>
          <a:endParaRPr lang="es-PY" sz="2000" b="0" dirty="0">
            <a:latin typeface="Calibri" panose="020F0502020204030204" pitchFamily="34" charset="0"/>
          </a:endParaRPr>
        </a:p>
      </dgm:t>
    </dgm:pt>
    <dgm:pt modelId="{42A25F67-A636-4E02-A597-28566C8D4734}" type="parTrans" cxnId="{128BBADB-AC19-4041-A6F3-CAAB5CCC3B37}">
      <dgm:prSet/>
      <dgm:spPr/>
      <dgm:t>
        <a:bodyPr/>
        <a:lstStyle/>
        <a:p>
          <a:endParaRPr lang="es-PY" sz="2000" b="0">
            <a:latin typeface="Calibri" panose="020F0502020204030204" pitchFamily="34" charset="0"/>
          </a:endParaRPr>
        </a:p>
      </dgm:t>
    </dgm:pt>
    <dgm:pt modelId="{C7B90879-31FE-4721-886A-EBACEF9D7390}" type="sibTrans" cxnId="{128BBADB-AC19-4041-A6F3-CAAB5CCC3B37}">
      <dgm:prSet/>
      <dgm:spPr/>
      <dgm:t>
        <a:bodyPr/>
        <a:lstStyle/>
        <a:p>
          <a:endParaRPr lang="es-PY" sz="2000" b="0">
            <a:latin typeface="Calibri" panose="020F0502020204030204" pitchFamily="34" charset="0"/>
          </a:endParaRPr>
        </a:p>
      </dgm:t>
    </dgm:pt>
    <dgm:pt modelId="{8E6D97CE-2C0A-41F5-93C9-B6761B341121}">
      <dgm:prSet phldrT="[Texto]" custT="1"/>
      <dgm:spPr/>
      <dgm:t>
        <a:bodyPr/>
        <a:lstStyle/>
        <a:p>
          <a:r>
            <a:rPr lang="es-PY" sz="2000" b="1" dirty="0" smtClean="0"/>
            <a:t>Creación y sostenimiento de ventajas competitivas con base en la innovación</a:t>
          </a:r>
          <a:endParaRPr lang="es-PY" sz="2000" b="0" dirty="0">
            <a:latin typeface="Calibri" panose="020F0502020204030204" pitchFamily="34" charset="0"/>
          </a:endParaRPr>
        </a:p>
      </dgm:t>
    </dgm:pt>
    <dgm:pt modelId="{91456BA2-CBD9-4A71-B424-9EB61AD381EE}" type="parTrans" cxnId="{E31ED7A5-C39A-46F1-9163-636DD78CC6ED}">
      <dgm:prSet/>
      <dgm:spPr/>
      <dgm:t>
        <a:bodyPr/>
        <a:lstStyle/>
        <a:p>
          <a:endParaRPr lang="es-PY" sz="2000" b="0">
            <a:latin typeface="Calibri" panose="020F0502020204030204" pitchFamily="34" charset="0"/>
          </a:endParaRPr>
        </a:p>
      </dgm:t>
    </dgm:pt>
    <dgm:pt modelId="{A8E8D9F1-B3DE-4362-B85A-1A1AF2DFB6BA}" type="sibTrans" cxnId="{E31ED7A5-C39A-46F1-9163-636DD78CC6ED}">
      <dgm:prSet/>
      <dgm:spPr/>
      <dgm:t>
        <a:bodyPr/>
        <a:lstStyle/>
        <a:p>
          <a:endParaRPr lang="es-PY" sz="2000" b="0">
            <a:latin typeface="Calibri" panose="020F0502020204030204" pitchFamily="34" charset="0"/>
          </a:endParaRPr>
        </a:p>
      </dgm:t>
    </dgm:pt>
    <dgm:pt modelId="{9C4BC0C3-4E17-4DD2-AC91-E3B4CFAE81A2}">
      <dgm:prSet custT="1"/>
      <dgm:spPr/>
      <dgm:t>
        <a:bodyPr/>
        <a:lstStyle/>
        <a:p>
          <a:r>
            <a:rPr lang="es-PY" sz="2000" b="1" dirty="0" smtClean="0"/>
            <a:t>Apropiación social del conocimiento técnico y científico como factor de desarrollo sostenible</a:t>
          </a:r>
          <a:endParaRPr lang="es-PY" sz="2000" b="0" dirty="0">
            <a:latin typeface="Calibri" panose="020F0502020204030204" pitchFamily="34" charset="0"/>
          </a:endParaRPr>
        </a:p>
      </dgm:t>
    </dgm:pt>
    <dgm:pt modelId="{26C9D4D0-6A6B-4B05-BC4F-6727158558A7}" type="parTrans" cxnId="{27EF217B-A13B-4D1E-8B72-BC4B9FE93E36}">
      <dgm:prSet/>
      <dgm:spPr/>
      <dgm:t>
        <a:bodyPr/>
        <a:lstStyle/>
        <a:p>
          <a:endParaRPr lang="es-PY" sz="2000" b="0">
            <a:latin typeface="Calibri" panose="020F0502020204030204" pitchFamily="34" charset="0"/>
          </a:endParaRPr>
        </a:p>
      </dgm:t>
    </dgm:pt>
    <dgm:pt modelId="{D4B57B33-9DC2-40E9-B813-99CC437DD796}" type="sibTrans" cxnId="{27EF217B-A13B-4D1E-8B72-BC4B9FE93E36}">
      <dgm:prSet/>
      <dgm:spPr/>
      <dgm:t>
        <a:bodyPr/>
        <a:lstStyle/>
        <a:p>
          <a:endParaRPr lang="es-PY" sz="2000" b="0">
            <a:latin typeface="Calibri" panose="020F0502020204030204" pitchFamily="34" charset="0"/>
          </a:endParaRPr>
        </a:p>
      </dgm:t>
    </dgm:pt>
    <dgm:pt modelId="{898590D9-BEBE-49CE-B44D-907F41950304}">
      <dgm:prSet custT="1"/>
      <dgm:spPr/>
      <dgm:t>
        <a:bodyPr/>
        <a:lstStyle/>
        <a:p>
          <a:r>
            <a:rPr lang="es-PY" sz="2000" b="1" dirty="0" smtClean="0"/>
            <a:t>Gobernanza sostenible del Sistema Nacional de Ciencia, Tecnología e Innovación (SNCTI) del Paraguay </a:t>
          </a:r>
          <a:endParaRPr lang="es-PY" sz="2000" b="0" dirty="0">
            <a:latin typeface="Calibri" panose="020F0502020204030204" pitchFamily="34" charset="0"/>
          </a:endParaRPr>
        </a:p>
      </dgm:t>
    </dgm:pt>
    <dgm:pt modelId="{83B3BFA4-E68B-4824-9BDC-B258053553EB}" type="parTrans" cxnId="{2A422BDF-6476-4C4A-85FD-3CDC58AB537B}">
      <dgm:prSet/>
      <dgm:spPr/>
      <dgm:t>
        <a:bodyPr/>
        <a:lstStyle/>
        <a:p>
          <a:endParaRPr lang="es-PY" sz="2000" b="0">
            <a:latin typeface="Calibri" panose="020F0502020204030204" pitchFamily="34" charset="0"/>
          </a:endParaRPr>
        </a:p>
      </dgm:t>
    </dgm:pt>
    <dgm:pt modelId="{84F705B3-734D-4DA4-99F1-D5371DD15D9B}" type="sibTrans" cxnId="{2A422BDF-6476-4C4A-85FD-3CDC58AB537B}">
      <dgm:prSet/>
      <dgm:spPr/>
      <dgm:t>
        <a:bodyPr/>
        <a:lstStyle/>
        <a:p>
          <a:endParaRPr lang="es-PY" sz="2000" b="0">
            <a:latin typeface="Calibri" panose="020F0502020204030204" pitchFamily="34" charset="0"/>
          </a:endParaRPr>
        </a:p>
      </dgm:t>
    </dgm:pt>
    <dgm:pt modelId="{322B35BB-54D8-4C6A-9DE3-6AAF3B74FCE0}" type="pres">
      <dgm:prSet presAssocID="{9FF7DFDE-F441-4371-9D96-05091BC2378A}" presName="linear" presStyleCnt="0">
        <dgm:presLayoutVars>
          <dgm:dir/>
          <dgm:animLvl val="lvl"/>
          <dgm:resizeHandles val="exact"/>
        </dgm:presLayoutVars>
      </dgm:prSet>
      <dgm:spPr/>
    </dgm:pt>
    <dgm:pt modelId="{0876AEBB-9899-4AA8-906A-FDF85FCE43F5}" type="pres">
      <dgm:prSet presAssocID="{E3134B69-DAA3-4CCA-86FF-EC1C433D06E5}" presName="parentLin" presStyleCnt="0"/>
      <dgm:spPr/>
    </dgm:pt>
    <dgm:pt modelId="{65B4ACEC-5709-4AD4-8FB6-21208AAB10BC}" type="pres">
      <dgm:prSet presAssocID="{E3134B69-DAA3-4CCA-86FF-EC1C433D06E5}" presName="parentLeftMargin" presStyleLbl="node1" presStyleIdx="0" presStyleCnt="5"/>
      <dgm:spPr/>
      <dgm:t>
        <a:bodyPr/>
        <a:lstStyle/>
        <a:p>
          <a:endParaRPr lang="es-PY"/>
        </a:p>
      </dgm:t>
    </dgm:pt>
    <dgm:pt modelId="{7270F071-BC9A-4A36-A38F-360B773E5172}" type="pres">
      <dgm:prSet presAssocID="{E3134B69-DAA3-4CCA-86FF-EC1C433D06E5}" presName="parentText" presStyleLbl="node1" presStyleIdx="0" presStyleCnt="5" custScaleX="133427" custScaleY="152439" custLinFactNeighborX="-6601">
        <dgm:presLayoutVars>
          <dgm:chMax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327ABCEE-CA26-4473-B410-BB699013417A}" type="pres">
      <dgm:prSet presAssocID="{E3134B69-DAA3-4CCA-86FF-EC1C433D06E5}" presName="negativeSpace" presStyleCnt="0"/>
      <dgm:spPr/>
    </dgm:pt>
    <dgm:pt modelId="{40AEBA38-7004-4616-AF96-48F9AE4EECA1}" type="pres">
      <dgm:prSet presAssocID="{E3134B69-DAA3-4CCA-86FF-EC1C433D06E5}" presName="childText" presStyleLbl="conFgAcc1" presStyleIdx="0" presStyleCnt="5">
        <dgm:presLayoutVars>
          <dgm:bulletEnabled val="1"/>
        </dgm:presLayoutVars>
      </dgm:prSet>
      <dgm:spPr/>
    </dgm:pt>
    <dgm:pt modelId="{62BA7DBF-AE39-4829-9F4A-39F2CB41972D}" type="pres">
      <dgm:prSet presAssocID="{54225BC5-1ADD-4EAD-8F13-90D71FA0389F}" presName="spaceBetweenRectangles" presStyleCnt="0"/>
      <dgm:spPr/>
    </dgm:pt>
    <dgm:pt modelId="{F922AAD7-2E6A-4822-BCF1-B192160BE3BA}" type="pres">
      <dgm:prSet presAssocID="{ACA9346B-30D9-43F2-B078-B1AA40749EDE}" presName="parentLin" presStyleCnt="0"/>
      <dgm:spPr/>
    </dgm:pt>
    <dgm:pt modelId="{9B7EB7B3-FE5B-4A3D-AF53-508CE382B75B}" type="pres">
      <dgm:prSet presAssocID="{ACA9346B-30D9-43F2-B078-B1AA40749EDE}" presName="parentLeftMargin" presStyleLbl="node1" presStyleIdx="0" presStyleCnt="5"/>
      <dgm:spPr/>
      <dgm:t>
        <a:bodyPr/>
        <a:lstStyle/>
        <a:p>
          <a:endParaRPr lang="es-PY"/>
        </a:p>
      </dgm:t>
    </dgm:pt>
    <dgm:pt modelId="{38E140C9-91D0-40B3-A857-5BFAD39ADDD8}" type="pres">
      <dgm:prSet presAssocID="{ACA9346B-30D9-43F2-B078-B1AA40749EDE}" presName="parentText" presStyleLbl="node1" presStyleIdx="1" presStyleCnt="5" custScaleX="133427" custScaleY="183187" custLinFactNeighborX="-6601">
        <dgm:presLayoutVars>
          <dgm:chMax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B39FD314-EAE9-473F-B34F-45B303A2E44B}" type="pres">
      <dgm:prSet presAssocID="{ACA9346B-30D9-43F2-B078-B1AA40749EDE}" presName="negativeSpace" presStyleCnt="0"/>
      <dgm:spPr/>
    </dgm:pt>
    <dgm:pt modelId="{C6CA3904-A8E5-4807-899B-97BEE99EEC63}" type="pres">
      <dgm:prSet presAssocID="{ACA9346B-30D9-43F2-B078-B1AA40749EDE}" presName="childText" presStyleLbl="conFgAcc1" presStyleIdx="1" presStyleCnt="5">
        <dgm:presLayoutVars>
          <dgm:bulletEnabled val="1"/>
        </dgm:presLayoutVars>
      </dgm:prSet>
      <dgm:spPr/>
    </dgm:pt>
    <dgm:pt modelId="{AB6BC139-364E-474A-8200-A4A7977F826D}" type="pres">
      <dgm:prSet presAssocID="{C7B90879-31FE-4721-886A-EBACEF9D7390}" presName="spaceBetweenRectangles" presStyleCnt="0"/>
      <dgm:spPr/>
    </dgm:pt>
    <dgm:pt modelId="{248211D7-74D2-4C23-9EFA-488E98CE075B}" type="pres">
      <dgm:prSet presAssocID="{8E6D97CE-2C0A-41F5-93C9-B6761B341121}" presName="parentLin" presStyleCnt="0"/>
      <dgm:spPr/>
    </dgm:pt>
    <dgm:pt modelId="{6D5CE76A-0DF9-4029-BB8F-3DEAD6A6BBC5}" type="pres">
      <dgm:prSet presAssocID="{8E6D97CE-2C0A-41F5-93C9-B6761B341121}" presName="parentLeftMargin" presStyleLbl="node1" presStyleIdx="1" presStyleCnt="5"/>
      <dgm:spPr/>
      <dgm:t>
        <a:bodyPr/>
        <a:lstStyle/>
        <a:p>
          <a:endParaRPr lang="es-PY"/>
        </a:p>
      </dgm:t>
    </dgm:pt>
    <dgm:pt modelId="{47EBEBEF-0CC6-46B1-9746-941A974DF77E}" type="pres">
      <dgm:prSet presAssocID="{8E6D97CE-2C0A-41F5-93C9-B6761B341121}" presName="parentText" presStyleLbl="node1" presStyleIdx="2" presStyleCnt="5" custScaleX="133426" custScaleY="146341" custLinFactNeighborX="-6601">
        <dgm:presLayoutVars>
          <dgm:chMax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AC6394CD-AAB2-4457-ABEC-6AD72BA8ABCD}" type="pres">
      <dgm:prSet presAssocID="{8E6D97CE-2C0A-41F5-93C9-B6761B341121}" presName="negativeSpace" presStyleCnt="0"/>
      <dgm:spPr/>
    </dgm:pt>
    <dgm:pt modelId="{5B6F1575-EAD3-46D9-ABD6-FA176635FBDB}" type="pres">
      <dgm:prSet presAssocID="{8E6D97CE-2C0A-41F5-93C9-B6761B341121}" presName="childText" presStyleLbl="conFgAcc1" presStyleIdx="2" presStyleCnt="5">
        <dgm:presLayoutVars>
          <dgm:bulletEnabled val="1"/>
        </dgm:presLayoutVars>
      </dgm:prSet>
      <dgm:spPr/>
    </dgm:pt>
    <dgm:pt modelId="{286C95CF-F162-4A9C-83A8-0F9F53107F08}" type="pres">
      <dgm:prSet presAssocID="{A8E8D9F1-B3DE-4362-B85A-1A1AF2DFB6BA}" presName="spaceBetweenRectangles" presStyleCnt="0"/>
      <dgm:spPr/>
    </dgm:pt>
    <dgm:pt modelId="{7A9BBB18-0DAC-4D2B-A6D3-D449C9910FDC}" type="pres">
      <dgm:prSet presAssocID="{9C4BC0C3-4E17-4DD2-AC91-E3B4CFAE81A2}" presName="parentLin" presStyleCnt="0"/>
      <dgm:spPr/>
    </dgm:pt>
    <dgm:pt modelId="{368C9198-D7A9-4B78-B9BC-7A954BE19056}" type="pres">
      <dgm:prSet presAssocID="{9C4BC0C3-4E17-4DD2-AC91-E3B4CFAE81A2}" presName="parentLeftMargin" presStyleLbl="node1" presStyleIdx="2" presStyleCnt="5"/>
      <dgm:spPr/>
      <dgm:t>
        <a:bodyPr/>
        <a:lstStyle/>
        <a:p>
          <a:endParaRPr lang="es-PY"/>
        </a:p>
      </dgm:t>
    </dgm:pt>
    <dgm:pt modelId="{7B3258B5-F8EF-4E8E-9453-54F9994148F6}" type="pres">
      <dgm:prSet presAssocID="{9C4BC0C3-4E17-4DD2-AC91-E3B4CFAE81A2}" presName="parentText" presStyleLbl="node1" presStyleIdx="3" presStyleCnt="5" custScaleX="133426" custScaleY="159067" custLinFactNeighborX="-6601">
        <dgm:presLayoutVars>
          <dgm:chMax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54839E2B-D4CE-478A-834B-BC2B32A51527}" type="pres">
      <dgm:prSet presAssocID="{9C4BC0C3-4E17-4DD2-AC91-E3B4CFAE81A2}" presName="negativeSpace" presStyleCnt="0"/>
      <dgm:spPr/>
    </dgm:pt>
    <dgm:pt modelId="{A2401B65-E772-4ED6-B1A9-0E6AE24F0B75}" type="pres">
      <dgm:prSet presAssocID="{9C4BC0C3-4E17-4DD2-AC91-E3B4CFAE81A2}" presName="childText" presStyleLbl="conFgAcc1" presStyleIdx="3" presStyleCnt="5">
        <dgm:presLayoutVars>
          <dgm:bulletEnabled val="1"/>
        </dgm:presLayoutVars>
      </dgm:prSet>
      <dgm:spPr/>
    </dgm:pt>
    <dgm:pt modelId="{5D4D1153-730B-4C97-93E4-EF7160A1D777}" type="pres">
      <dgm:prSet presAssocID="{D4B57B33-9DC2-40E9-B813-99CC437DD796}" presName="spaceBetweenRectangles" presStyleCnt="0"/>
      <dgm:spPr/>
    </dgm:pt>
    <dgm:pt modelId="{FBACAF20-AF1A-45D6-A2E1-897DDA780117}" type="pres">
      <dgm:prSet presAssocID="{898590D9-BEBE-49CE-B44D-907F41950304}" presName="parentLin" presStyleCnt="0"/>
      <dgm:spPr/>
    </dgm:pt>
    <dgm:pt modelId="{A8C67D98-5C4B-40C8-85AE-265AF4E723A2}" type="pres">
      <dgm:prSet presAssocID="{898590D9-BEBE-49CE-B44D-907F41950304}" presName="parentLeftMargin" presStyleLbl="node1" presStyleIdx="3" presStyleCnt="5"/>
      <dgm:spPr/>
      <dgm:t>
        <a:bodyPr/>
        <a:lstStyle/>
        <a:p>
          <a:endParaRPr lang="es-PY"/>
        </a:p>
      </dgm:t>
    </dgm:pt>
    <dgm:pt modelId="{FA4B1711-EA7E-4BB9-B941-831204BBE797}" type="pres">
      <dgm:prSet presAssocID="{898590D9-BEBE-49CE-B44D-907F41950304}" presName="parentText" presStyleLbl="node1" presStyleIdx="4" presStyleCnt="5" custScaleX="133426" custScaleY="185671" custLinFactNeighborX="-6601">
        <dgm:presLayoutVars>
          <dgm:chMax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B636910E-8627-493A-AC70-F72899EA7EFF}" type="pres">
      <dgm:prSet presAssocID="{898590D9-BEBE-49CE-B44D-907F41950304}" presName="negativeSpace" presStyleCnt="0"/>
      <dgm:spPr/>
    </dgm:pt>
    <dgm:pt modelId="{A95DE585-E3F3-4491-BF71-BCEADDCD11C2}" type="pres">
      <dgm:prSet presAssocID="{898590D9-BEBE-49CE-B44D-907F4195030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89C30F0-0495-4730-BFFA-CA462050F6A1}" type="presOf" srcId="{E3134B69-DAA3-4CCA-86FF-EC1C433D06E5}" destId="{7270F071-BC9A-4A36-A38F-360B773E5172}" srcOrd="1" destOrd="0" presId="urn:microsoft.com/office/officeart/2005/8/layout/list1"/>
    <dgm:cxn modelId="{F728DDC1-ECEE-41A6-8896-65DA900B6086}" type="presOf" srcId="{ACA9346B-30D9-43F2-B078-B1AA40749EDE}" destId="{38E140C9-91D0-40B3-A857-5BFAD39ADDD8}" srcOrd="1" destOrd="0" presId="urn:microsoft.com/office/officeart/2005/8/layout/list1"/>
    <dgm:cxn modelId="{15A320BD-7C30-43B8-88F0-16CBDB0FFA4D}" type="presOf" srcId="{8E6D97CE-2C0A-41F5-93C9-B6761B341121}" destId="{47EBEBEF-0CC6-46B1-9746-941A974DF77E}" srcOrd="1" destOrd="0" presId="urn:microsoft.com/office/officeart/2005/8/layout/list1"/>
    <dgm:cxn modelId="{E31ED7A5-C39A-46F1-9163-636DD78CC6ED}" srcId="{9FF7DFDE-F441-4371-9D96-05091BC2378A}" destId="{8E6D97CE-2C0A-41F5-93C9-B6761B341121}" srcOrd="2" destOrd="0" parTransId="{91456BA2-CBD9-4A71-B424-9EB61AD381EE}" sibTransId="{A8E8D9F1-B3DE-4362-B85A-1A1AF2DFB6BA}"/>
    <dgm:cxn modelId="{2A422BDF-6476-4C4A-85FD-3CDC58AB537B}" srcId="{9FF7DFDE-F441-4371-9D96-05091BC2378A}" destId="{898590D9-BEBE-49CE-B44D-907F41950304}" srcOrd="4" destOrd="0" parTransId="{83B3BFA4-E68B-4824-9BDC-B258053553EB}" sibTransId="{84F705B3-734D-4DA4-99F1-D5371DD15D9B}"/>
    <dgm:cxn modelId="{128BBADB-AC19-4041-A6F3-CAAB5CCC3B37}" srcId="{9FF7DFDE-F441-4371-9D96-05091BC2378A}" destId="{ACA9346B-30D9-43F2-B078-B1AA40749EDE}" srcOrd="1" destOrd="0" parTransId="{42A25F67-A636-4E02-A597-28566C8D4734}" sibTransId="{C7B90879-31FE-4721-886A-EBACEF9D7390}"/>
    <dgm:cxn modelId="{E6B4EA58-3B82-4343-B091-F4B12401FECE}" type="presOf" srcId="{898590D9-BEBE-49CE-B44D-907F41950304}" destId="{FA4B1711-EA7E-4BB9-B941-831204BBE797}" srcOrd="1" destOrd="0" presId="urn:microsoft.com/office/officeart/2005/8/layout/list1"/>
    <dgm:cxn modelId="{E461A8AB-79CA-4BA1-BD8C-FE82CCDBB5C1}" type="presOf" srcId="{8E6D97CE-2C0A-41F5-93C9-B6761B341121}" destId="{6D5CE76A-0DF9-4029-BB8F-3DEAD6A6BBC5}" srcOrd="0" destOrd="0" presId="urn:microsoft.com/office/officeart/2005/8/layout/list1"/>
    <dgm:cxn modelId="{98C6AA4F-2507-4D06-8DF9-DBDE6318D09A}" type="presOf" srcId="{898590D9-BEBE-49CE-B44D-907F41950304}" destId="{A8C67D98-5C4B-40C8-85AE-265AF4E723A2}" srcOrd="0" destOrd="0" presId="urn:microsoft.com/office/officeart/2005/8/layout/list1"/>
    <dgm:cxn modelId="{520B2B50-D70A-4330-832C-78A49EF56276}" type="presOf" srcId="{9C4BC0C3-4E17-4DD2-AC91-E3B4CFAE81A2}" destId="{368C9198-D7A9-4B78-B9BC-7A954BE19056}" srcOrd="0" destOrd="0" presId="urn:microsoft.com/office/officeart/2005/8/layout/list1"/>
    <dgm:cxn modelId="{27EF217B-A13B-4D1E-8B72-BC4B9FE93E36}" srcId="{9FF7DFDE-F441-4371-9D96-05091BC2378A}" destId="{9C4BC0C3-4E17-4DD2-AC91-E3B4CFAE81A2}" srcOrd="3" destOrd="0" parTransId="{26C9D4D0-6A6B-4B05-BC4F-6727158558A7}" sibTransId="{D4B57B33-9DC2-40E9-B813-99CC437DD796}"/>
    <dgm:cxn modelId="{17A837FB-D087-47CC-90FA-7023C6E39130}" srcId="{9FF7DFDE-F441-4371-9D96-05091BC2378A}" destId="{E3134B69-DAA3-4CCA-86FF-EC1C433D06E5}" srcOrd="0" destOrd="0" parTransId="{946A68C7-5FFA-4B7D-8AAF-C277E1AEBA08}" sibTransId="{54225BC5-1ADD-4EAD-8F13-90D71FA0389F}"/>
    <dgm:cxn modelId="{118ADE2F-C562-4496-9B9E-F6F1F3DA5C8F}" type="presOf" srcId="{9C4BC0C3-4E17-4DD2-AC91-E3B4CFAE81A2}" destId="{7B3258B5-F8EF-4E8E-9453-54F9994148F6}" srcOrd="1" destOrd="0" presId="urn:microsoft.com/office/officeart/2005/8/layout/list1"/>
    <dgm:cxn modelId="{FF8DAEE4-B109-4C28-9CF6-0D4C8095CDF6}" type="presOf" srcId="{E3134B69-DAA3-4CCA-86FF-EC1C433D06E5}" destId="{65B4ACEC-5709-4AD4-8FB6-21208AAB10BC}" srcOrd="0" destOrd="0" presId="urn:microsoft.com/office/officeart/2005/8/layout/list1"/>
    <dgm:cxn modelId="{B5BAF653-97A7-4E49-BA74-A01BA8FA101B}" type="presOf" srcId="{9FF7DFDE-F441-4371-9D96-05091BC2378A}" destId="{322B35BB-54D8-4C6A-9DE3-6AAF3B74FCE0}" srcOrd="0" destOrd="0" presId="urn:microsoft.com/office/officeart/2005/8/layout/list1"/>
    <dgm:cxn modelId="{FFA73FAD-B946-41C3-802D-EA555E3ADCA2}" type="presOf" srcId="{ACA9346B-30D9-43F2-B078-B1AA40749EDE}" destId="{9B7EB7B3-FE5B-4A3D-AF53-508CE382B75B}" srcOrd="0" destOrd="0" presId="urn:microsoft.com/office/officeart/2005/8/layout/list1"/>
    <dgm:cxn modelId="{9E61B677-AB10-4B02-A38E-C0E19B1C1F98}" type="presParOf" srcId="{322B35BB-54D8-4C6A-9DE3-6AAF3B74FCE0}" destId="{0876AEBB-9899-4AA8-906A-FDF85FCE43F5}" srcOrd="0" destOrd="0" presId="urn:microsoft.com/office/officeart/2005/8/layout/list1"/>
    <dgm:cxn modelId="{74D8D66B-EE2B-4A55-A31E-D18DAD177A77}" type="presParOf" srcId="{0876AEBB-9899-4AA8-906A-FDF85FCE43F5}" destId="{65B4ACEC-5709-4AD4-8FB6-21208AAB10BC}" srcOrd="0" destOrd="0" presId="urn:microsoft.com/office/officeart/2005/8/layout/list1"/>
    <dgm:cxn modelId="{06724B5C-9A82-4212-9F91-40088CEE20A7}" type="presParOf" srcId="{0876AEBB-9899-4AA8-906A-FDF85FCE43F5}" destId="{7270F071-BC9A-4A36-A38F-360B773E5172}" srcOrd="1" destOrd="0" presId="urn:microsoft.com/office/officeart/2005/8/layout/list1"/>
    <dgm:cxn modelId="{D8A00991-528F-46AA-81AE-BE2E38A04C48}" type="presParOf" srcId="{322B35BB-54D8-4C6A-9DE3-6AAF3B74FCE0}" destId="{327ABCEE-CA26-4473-B410-BB699013417A}" srcOrd="1" destOrd="0" presId="urn:microsoft.com/office/officeart/2005/8/layout/list1"/>
    <dgm:cxn modelId="{F5DC83F6-B682-4C39-800E-1C31F5A2D0BF}" type="presParOf" srcId="{322B35BB-54D8-4C6A-9DE3-6AAF3B74FCE0}" destId="{40AEBA38-7004-4616-AF96-48F9AE4EECA1}" srcOrd="2" destOrd="0" presId="urn:microsoft.com/office/officeart/2005/8/layout/list1"/>
    <dgm:cxn modelId="{073FD620-CD6F-45BC-BFF3-B004B14DEA81}" type="presParOf" srcId="{322B35BB-54D8-4C6A-9DE3-6AAF3B74FCE0}" destId="{62BA7DBF-AE39-4829-9F4A-39F2CB41972D}" srcOrd="3" destOrd="0" presId="urn:microsoft.com/office/officeart/2005/8/layout/list1"/>
    <dgm:cxn modelId="{C617DB57-2854-43CF-B527-0AE775549AB9}" type="presParOf" srcId="{322B35BB-54D8-4C6A-9DE3-6AAF3B74FCE0}" destId="{F922AAD7-2E6A-4822-BCF1-B192160BE3BA}" srcOrd="4" destOrd="0" presId="urn:microsoft.com/office/officeart/2005/8/layout/list1"/>
    <dgm:cxn modelId="{E9FDD834-EB56-479D-8480-2236C5ED4862}" type="presParOf" srcId="{F922AAD7-2E6A-4822-BCF1-B192160BE3BA}" destId="{9B7EB7B3-FE5B-4A3D-AF53-508CE382B75B}" srcOrd="0" destOrd="0" presId="urn:microsoft.com/office/officeart/2005/8/layout/list1"/>
    <dgm:cxn modelId="{0ABFA704-7E2B-4236-84A6-520541D96E4A}" type="presParOf" srcId="{F922AAD7-2E6A-4822-BCF1-B192160BE3BA}" destId="{38E140C9-91D0-40B3-A857-5BFAD39ADDD8}" srcOrd="1" destOrd="0" presId="urn:microsoft.com/office/officeart/2005/8/layout/list1"/>
    <dgm:cxn modelId="{CD28C29A-B27B-4AD7-9598-BC01966AAF2B}" type="presParOf" srcId="{322B35BB-54D8-4C6A-9DE3-6AAF3B74FCE0}" destId="{B39FD314-EAE9-473F-B34F-45B303A2E44B}" srcOrd="5" destOrd="0" presId="urn:microsoft.com/office/officeart/2005/8/layout/list1"/>
    <dgm:cxn modelId="{5538BC7A-780D-40BC-9B44-919D7EADC83B}" type="presParOf" srcId="{322B35BB-54D8-4C6A-9DE3-6AAF3B74FCE0}" destId="{C6CA3904-A8E5-4807-899B-97BEE99EEC63}" srcOrd="6" destOrd="0" presId="urn:microsoft.com/office/officeart/2005/8/layout/list1"/>
    <dgm:cxn modelId="{C7F8BA1B-ABEC-45CB-8C05-26E73DE88225}" type="presParOf" srcId="{322B35BB-54D8-4C6A-9DE3-6AAF3B74FCE0}" destId="{AB6BC139-364E-474A-8200-A4A7977F826D}" srcOrd="7" destOrd="0" presId="urn:microsoft.com/office/officeart/2005/8/layout/list1"/>
    <dgm:cxn modelId="{14EC792B-0C5B-4116-9C4E-211AAF5BE01B}" type="presParOf" srcId="{322B35BB-54D8-4C6A-9DE3-6AAF3B74FCE0}" destId="{248211D7-74D2-4C23-9EFA-488E98CE075B}" srcOrd="8" destOrd="0" presId="urn:microsoft.com/office/officeart/2005/8/layout/list1"/>
    <dgm:cxn modelId="{DFD9B01F-E4A5-44B0-87CA-F2B26AD972C5}" type="presParOf" srcId="{248211D7-74D2-4C23-9EFA-488E98CE075B}" destId="{6D5CE76A-0DF9-4029-BB8F-3DEAD6A6BBC5}" srcOrd="0" destOrd="0" presId="urn:microsoft.com/office/officeart/2005/8/layout/list1"/>
    <dgm:cxn modelId="{CAC8F239-F470-40F0-914E-87AAFC319542}" type="presParOf" srcId="{248211D7-74D2-4C23-9EFA-488E98CE075B}" destId="{47EBEBEF-0CC6-46B1-9746-941A974DF77E}" srcOrd="1" destOrd="0" presId="urn:microsoft.com/office/officeart/2005/8/layout/list1"/>
    <dgm:cxn modelId="{51E509F9-025E-4B3A-9797-3BA74825F979}" type="presParOf" srcId="{322B35BB-54D8-4C6A-9DE3-6AAF3B74FCE0}" destId="{AC6394CD-AAB2-4457-ABEC-6AD72BA8ABCD}" srcOrd="9" destOrd="0" presId="urn:microsoft.com/office/officeart/2005/8/layout/list1"/>
    <dgm:cxn modelId="{E7711B65-D094-4BA4-BFF1-0AA116CEB4F9}" type="presParOf" srcId="{322B35BB-54D8-4C6A-9DE3-6AAF3B74FCE0}" destId="{5B6F1575-EAD3-46D9-ABD6-FA176635FBDB}" srcOrd="10" destOrd="0" presId="urn:microsoft.com/office/officeart/2005/8/layout/list1"/>
    <dgm:cxn modelId="{CCB971BB-3993-4C43-87B1-1421FEAF2A37}" type="presParOf" srcId="{322B35BB-54D8-4C6A-9DE3-6AAF3B74FCE0}" destId="{286C95CF-F162-4A9C-83A8-0F9F53107F08}" srcOrd="11" destOrd="0" presId="urn:microsoft.com/office/officeart/2005/8/layout/list1"/>
    <dgm:cxn modelId="{65F95DED-3A9D-47F3-8465-DB21094BA0EF}" type="presParOf" srcId="{322B35BB-54D8-4C6A-9DE3-6AAF3B74FCE0}" destId="{7A9BBB18-0DAC-4D2B-A6D3-D449C9910FDC}" srcOrd="12" destOrd="0" presId="urn:microsoft.com/office/officeart/2005/8/layout/list1"/>
    <dgm:cxn modelId="{6C37CE62-7888-44FC-BA89-B3E4C398B97B}" type="presParOf" srcId="{7A9BBB18-0DAC-4D2B-A6D3-D449C9910FDC}" destId="{368C9198-D7A9-4B78-B9BC-7A954BE19056}" srcOrd="0" destOrd="0" presId="urn:microsoft.com/office/officeart/2005/8/layout/list1"/>
    <dgm:cxn modelId="{249F32F8-65E8-46DD-ABA2-1D3694FA10FE}" type="presParOf" srcId="{7A9BBB18-0DAC-4D2B-A6D3-D449C9910FDC}" destId="{7B3258B5-F8EF-4E8E-9453-54F9994148F6}" srcOrd="1" destOrd="0" presId="urn:microsoft.com/office/officeart/2005/8/layout/list1"/>
    <dgm:cxn modelId="{CC28F6C2-9B85-4196-BE82-2BC68F1BB426}" type="presParOf" srcId="{322B35BB-54D8-4C6A-9DE3-6AAF3B74FCE0}" destId="{54839E2B-D4CE-478A-834B-BC2B32A51527}" srcOrd="13" destOrd="0" presId="urn:microsoft.com/office/officeart/2005/8/layout/list1"/>
    <dgm:cxn modelId="{E53EC5EC-397D-424D-91BE-08191D3F3057}" type="presParOf" srcId="{322B35BB-54D8-4C6A-9DE3-6AAF3B74FCE0}" destId="{A2401B65-E772-4ED6-B1A9-0E6AE24F0B75}" srcOrd="14" destOrd="0" presId="urn:microsoft.com/office/officeart/2005/8/layout/list1"/>
    <dgm:cxn modelId="{D5AEDE38-8A41-4851-9F1E-12F721CD2453}" type="presParOf" srcId="{322B35BB-54D8-4C6A-9DE3-6AAF3B74FCE0}" destId="{5D4D1153-730B-4C97-93E4-EF7160A1D777}" srcOrd="15" destOrd="0" presId="urn:microsoft.com/office/officeart/2005/8/layout/list1"/>
    <dgm:cxn modelId="{B8B29A31-77E8-41D1-AFCC-5B7C7B3C5DB6}" type="presParOf" srcId="{322B35BB-54D8-4C6A-9DE3-6AAF3B74FCE0}" destId="{FBACAF20-AF1A-45D6-A2E1-897DDA780117}" srcOrd="16" destOrd="0" presId="urn:microsoft.com/office/officeart/2005/8/layout/list1"/>
    <dgm:cxn modelId="{DF3A504A-DB67-413C-9FA6-A54844A4D888}" type="presParOf" srcId="{FBACAF20-AF1A-45D6-A2E1-897DDA780117}" destId="{A8C67D98-5C4B-40C8-85AE-265AF4E723A2}" srcOrd="0" destOrd="0" presId="urn:microsoft.com/office/officeart/2005/8/layout/list1"/>
    <dgm:cxn modelId="{ED529C33-4A49-45CB-AFC7-D607495C6C92}" type="presParOf" srcId="{FBACAF20-AF1A-45D6-A2E1-897DDA780117}" destId="{FA4B1711-EA7E-4BB9-B941-831204BBE797}" srcOrd="1" destOrd="0" presId="urn:microsoft.com/office/officeart/2005/8/layout/list1"/>
    <dgm:cxn modelId="{BCF041E5-F5D9-4296-A187-F43F49C9BAF3}" type="presParOf" srcId="{322B35BB-54D8-4C6A-9DE3-6AAF3B74FCE0}" destId="{B636910E-8627-493A-AC70-F72899EA7EFF}" srcOrd="17" destOrd="0" presId="urn:microsoft.com/office/officeart/2005/8/layout/list1"/>
    <dgm:cxn modelId="{D6B9D09F-1866-4565-BB55-94E9F7134ACD}" type="presParOf" srcId="{322B35BB-54D8-4C6A-9DE3-6AAF3B74FCE0}" destId="{A95DE585-E3F3-4491-BF71-BCEADDCD11C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208650-F2E8-450B-A57C-50D0651A72D5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AC4A9A0D-75E8-4993-ABFB-63D45CCD4745}">
      <dgm:prSet phldrT="[Texto]" custT="1"/>
      <dgm:spPr/>
      <dgm:t>
        <a:bodyPr/>
        <a:lstStyle/>
        <a:p>
          <a:r>
            <a:rPr lang="es-ES" sz="2000" dirty="0" smtClean="0"/>
            <a:t>Convocatorias</a:t>
          </a:r>
          <a:endParaRPr lang="es-ES" sz="2000" dirty="0"/>
        </a:p>
      </dgm:t>
    </dgm:pt>
    <dgm:pt modelId="{5AEBFB08-79A7-4582-858C-4D4FB2EE0703}" type="parTrans" cxnId="{858FE364-776F-4994-9893-998D9500B252}">
      <dgm:prSet/>
      <dgm:spPr/>
      <dgm:t>
        <a:bodyPr/>
        <a:lstStyle/>
        <a:p>
          <a:endParaRPr lang="es-ES"/>
        </a:p>
      </dgm:t>
    </dgm:pt>
    <dgm:pt modelId="{08C63FCA-98A1-4F2B-A4F0-1A8BB1F57235}" type="sibTrans" cxnId="{858FE364-776F-4994-9893-998D9500B252}">
      <dgm:prSet/>
      <dgm:spPr/>
      <dgm:t>
        <a:bodyPr/>
        <a:lstStyle/>
        <a:p>
          <a:endParaRPr lang="es-ES"/>
        </a:p>
      </dgm:t>
    </dgm:pt>
    <dgm:pt modelId="{DC126D47-16A0-49CD-8225-D776A792AF4E}">
      <dgm:prSet phldrT="[Texto]"/>
      <dgm:spPr/>
      <dgm:t>
        <a:bodyPr/>
        <a:lstStyle/>
        <a:p>
          <a:r>
            <a:rPr lang="es-ES" dirty="0" smtClean="0"/>
            <a:t>Años 2015- 2016: 15 realizadas</a:t>
          </a:r>
          <a:endParaRPr lang="es-ES" dirty="0"/>
        </a:p>
      </dgm:t>
    </dgm:pt>
    <dgm:pt modelId="{54675A8B-3871-4C7D-8618-537A3A7BB073}" type="parTrans" cxnId="{8C2D18EB-22F4-42BA-8503-13EFE729E511}">
      <dgm:prSet/>
      <dgm:spPr/>
      <dgm:t>
        <a:bodyPr/>
        <a:lstStyle/>
        <a:p>
          <a:endParaRPr lang="es-ES"/>
        </a:p>
      </dgm:t>
    </dgm:pt>
    <dgm:pt modelId="{D39E6D23-A3C5-4D9E-8BF9-250FAE0142C9}" type="sibTrans" cxnId="{8C2D18EB-22F4-42BA-8503-13EFE729E511}">
      <dgm:prSet/>
      <dgm:spPr/>
      <dgm:t>
        <a:bodyPr/>
        <a:lstStyle/>
        <a:p>
          <a:endParaRPr lang="es-ES"/>
        </a:p>
      </dgm:t>
    </dgm:pt>
    <dgm:pt modelId="{59D856CD-F899-4AE3-A2DE-CFA5806622C8}">
      <dgm:prSet phldrT="[Texto]"/>
      <dgm:spPr/>
      <dgm:t>
        <a:bodyPr/>
        <a:lstStyle/>
        <a:p>
          <a:r>
            <a:rPr lang="es-ES" dirty="0" smtClean="0"/>
            <a:t>Postulaciones recibidas: 3000 (aprox.)</a:t>
          </a:r>
          <a:endParaRPr lang="es-ES" dirty="0"/>
        </a:p>
      </dgm:t>
    </dgm:pt>
    <dgm:pt modelId="{A718E42C-8008-4E67-9281-A3989360DAA7}" type="parTrans" cxnId="{B9A22257-A459-46D6-ABED-4D2BB2114B51}">
      <dgm:prSet/>
      <dgm:spPr/>
      <dgm:t>
        <a:bodyPr/>
        <a:lstStyle/>
        <a:p>
          <a:endParaRPr lang="es-ES"/>
        </a:p>
      </dgm:t>
    </dgm:pt>
    <dgm:pt modelId="{2D294665-9780-4D8C-B782-C6A195709615}" type="sibTrans" cxnId="{B9A22257-A459-46D6-ABED-4D2BB2114B51}">
      <dgm:prSet/>
      <dgm:spPr/>
      <dgm:t>
        <a:bodyPr/>
        <a:lstStyle/>
        <a:p>
          <a:endParaRPr lang="es-ES"/>
        </a:p>
      </dgm:t>
    </dgm:pt>
    <dgm:pt modelId="{A573752A-393F-4371-9E74-9922F92D59ED}">
      <dgm:prSet phldrT="[Texto]" custT="1"/>
      <dgm:spPr/>
      <dgm:t>
        <a:bodyPr/>
        <a:lstStyle/>
        <a:p>
          <a:r>
            <a:rPr lang="es-ES" sz="2000" dirty="0" smtClean="0"/>
            <a:t>Evaluaciones </a:t>
          </a:r>
          <a:endParaRPr lang="es-ES" sz="2000" dirty="0"/>
        </a:p>
      </dgm:t>
    </dgm:pt>
    <dgm:pt modelId="{C0BDDB2F-2978-4502-9D6E-3F742A67FFB1}" type="parTrans" cxnId="{8E74B0F5-4920-454D-89AE-774ABCEDF533}">
      <dgm:prSet/>
      <dgm:spPr/>
      <dgm:t>
        <a:bodyPr/>
        <a:lstStyle/>
        <a:p>
          <a:endParaRPr lang="es-ES"/>
        </a:p>
      </dgm:t>
    </dgm:pt>
    <dgm:pt modelId="{026D6845-3EA0-4D19-8A9E-C0A097C7645F}" type="sibTrans" cxnId="{8E74B0F5-4920-454D-89AE-774ABCEDF533}">
      <dgm:prSet/>
      <dgm:spPr/>
      <dgm:t>
        <a:bodyPr/>
        <a:lstStyle/>
        <a:p>
          <a:endParaRPr lang="es-ES"/>
        </a:p>
      </dgm:t>
    </dgm:pt>
    <dgm:pt modelId="{8C16E257-E8BC-488D-A683-7632FF2E1CD4}">
      <dgm:prSet phldrT="[Texto]"/>
      <dgm:spPr/>
      <dgm:t>
        <a:bodyPr/>
        <a:lstStyle/>
        <a:p>
          <a:r>
            <a:rPr lang="es-ES" dirty="0" smtClean="0"/>
            <a:t>Años 2015-2016: 1500, con la participación de pares investigadores de la región </a:t>
          </a:r>
          <a:endParaRPr lang="es-ES" dirty="0"/>
        </a:p>
      </dgm:t>
    </dgm:pt>
    <dgm:pt modelId="{7A47372B-F590-48B6-AE86-8443F2C40956}" type="parTrans" cxnId="{3E2DCA5A-2518-4B45-BFEB-799430EFE851}">
      <dgm:prSet/>
      <dgm:spPr/>
      <dgm:t>
        <a:bodyPr/>
        <a:lstStyle/>
        <a:p>
          <a:endParaRPr lang="es-ES"/>
        </a:p>
      </dgm:t>
    </dgm:pt>
    <dgm:pt modelId="{B35FD812-7BBD-44DC-954A-F0DA351EE079}" type="sibTrans" cxnId="{3E2DCA5A-2518-4B45-BFEB-799430EFE851}">
      <dgm:prSet/>
      <dgm:spPr/>
      <dgm:t>
        <a:bodyPr/>
        <a:lstStyle/>
        <a:p>
          <a:endParaRPr lang="es-ES"/>
        </a:p>
      </dgm:t>
    </dgm:pt>
    <dgm:pt modelId="{680486F7-4332-49D2-9018-AB45ACDD001B}">
      <dgm:prSet phldrT="[Texto]" custT="1"/>
      <dgm:spPr/>
      <dgm:t>
        <a:bodyPr/>
        <a:lstStyle/>
        <a:p>
          <a:r>
            <a:rPr lang="es-ES" sz="2000" dirty="0" smtClean="0"/>
            <a:t>Instituciones</a:t>
          </a:r>
          <a:r>
            <a:rPr lang="es-ES" sz="2900" dirty="0" smtClean="0"/>
            <a:t> </a:t>
          </a:r>
          <a:endParaRPr lang="es-ES" sz="2900" dirty="0"/>
        </a:p>
      </dgm:t>
    </dgm:pt>
    <dgm:pt modelId="{CCF8F6A6-F220-4469-A3AB-D8B9BA26A111}" type="parTrans" cxnId="{B1B28831-68FC-4DD6-9BB8-B521839C41FB}">
      <dgm:prSet/>
      <dgm:spPr/>
      <dgm:t>
        <a:bodyPr/>
        <a:lstStyle/>
        <a:p>
          <a:endParaRPr lang="es-ES"/>
        </a:p>
      </dgm:t>
    </dgm:pt>
    <dgm:pt modelId="{6153E994-F8FE-480C-AA68-A6C443F988D8}" type="sibTrans" cxnId="{B1B28831-68FC-4DD6-9BB8-B521839C41FB}">
      <dgm:prSet/>
      <dgm:spPr/>
      <dgm:t>
        <a:bodyPr/>
        <a:lstStyle/>
        <a:p>
          <a:endParaRPr lang="es-ES"/>
        </a:p>
      </dgm:t>
    </dgm:pt>
    <dgm:pt modelId="{5F965E2D-687A-47C9-BE66-D99493E7E92F}">
      <dgm:prSet phldrT="[Texto]" custT="1"/>
      <dgm:spPr/>
      <dgm:t>
        <a:bodyPr/>
        <a:lstStyle/>
        <a:p>
          <a:r>
            <a:rPr lang="es-ES" sz="1800" dirty="0" smtClean="0"/>
            <a:t>Seguimiento y rendición: 588</a:t>
          </a:r>
          <a:endParaRPr lang="es-ES" sz="1800" dirty="0"/>
        </a:p>
      </dgm:t>
    </dgm:pt>
    <dgm:pt modelId="{8FC69284-00C4-4C27-9169-0A352B76609A}" type="parTrans" cxnId="{D09F19FE-0A28-4580-9415-7CF52F8D6999}">
      <dgm:prSet/>
      <dgm:spPr/>
      <dgm:t>
        <a:bodyPr/>
        <a:lstStyle/>
        <a:p>
          <a:endParaRPr lang="es-ES"/>
        </a:p>
      </dgm:t>
    </dgm:pt>
    <dgm:pt modelId="{3AE8E12B-C96C-448E-BB7E-8846EE8C467F}" type="sibTrans" cxnId="{D09F19FE-0A28-4580-9415-7CF52F8D6999}">
      <dgm:prSet/>
      <dgm:spPr/>
      <dgm:t>
        <a:bodyPr/>
        <a:lstStyle/>
        <a:p>
          <a:endParaRPr lang="es-ES"/>
        </a:p>
      </dgm:t>
    </dgm:pt>
    <dgm:pt modelId="{F717DE3A-4D75-4C10-AC69-9E32D3EF3757}">
      <dgm:prSet phldrT="[Texto]"/>
      <dgm:spPr/>
      <dgm:t>
        <a:bodyPr/>
        <a:lstStyle/>
        <a:p>
          <a:r>
            <a:rPr lang="es-ES" dirty="0" smtClean="0"/>
            <a:t>Postulaciones finalizadas: 1500 (aprox.)</a:t>
          </a:r>
          <a:endParaRPr lang="es-ES" dirty="0"/>
        </a:p>
      </dgm:t>
    </dgm:pt>
    <dgm:pt modelId="{B4DBC081-C0C5-43D5-815E-465BBCF47FEB}" type="parTrans" cxnId="{B81A9BDE-6030-443F-B517-18D90EA1E89F}">
      <dgm:prSet/>
      <dgm:spPr/>
      <dgm:t>
        <a:bodyPr/>
        <a:lstStyle/>
        <a:p>
          <a:endParaRPr lang="es-ES"/>
        </a:p>
      </dgm:t>
    </dgm:pt>
    <dgm:pt modelId="{9CB9B160-8F44-4CC5-9871-48CBAF53B450}" type="sibTrans" cxnId="{B81A9BDE-6030-443F-B517-18D90EA1E89F}">
      <dgm:prSet/>
      <dgm:spPr/>
      <dgm:t>
        <a:bodyPr/>
        <a:lstStyle/>
        <a:p>
          <a:endParaRPr lang="es-ES"/>
        </a:p>
      </dgm:t>
    </dgm:pt>
    <dgm:pt modelId="{F36A64A0-17F1-4C8E-9A79-5A8921AFC68A}">
      <dgm:prSet phldrT="[Texto]"/>
      <dgm:spPr/>
      <dgm:t>
        <a:bodyPr/>
        <a:lstStyle/>
        <a:p>
          <a:r>
            <a:rPr lang="es-ES" dirty="0" smtClean="0"/>
            <a:t>220 del Paraguay </a:t>
          </a:r>
          <a:endParaRPr lang="es-ES" dirty="0"/>
        </a:p>
      </dgm:t>
    </dgm:pt>
    <dgm:pt modelId="{78A59B66-A342-4F3B-8A80-201A597EB29E}" type="parTrans" cxnId="{36969490-894F-48B1-B8AC-C4F51592DA80}">
      <dgm:prSet/>
      <dgm:spPr/>
      <dgm:t>
        <a:bodyPr/>
        <a:lstStyle/>
        <a:p>
          <a:endParaRPr lang="es-ES"/>
        </a:p>
      </dgm:t>
    </dgm:pt>
    <dgm:pt modelId="{6417FA17-23D1-4293-8FB4-E1B91A7C77E7}" type="sibTrans" cxnId="{36969490-894F-48B1-B8AC-C4F51592DA80}">
      <dgm:prSet/>
      <dgm:spPr/>
      <dgm:t>
        <a:bodyPr/>
        <a:lstStyle/>
        <a:p>
          <a:endParaRPr lang="es-ES"/>
        </a:p>
      </dgm:t>
    </dgm:pt>
    <dgm:pt modelId="{C9E6F45A-1142-4711-9FD5-4C2BE5D9C12A}">
      <dgm:prSet phldrT="[Texto]" custT="1"/>
      <dgm:spPr/>
      <dgm:t>
        <a:bodyPr/>
        <a:lstStyle/>
        <a:p>
          <a:r>
            <a:rPr lang="es-ES" sz="2000" dirty="0" smtClean="0"/>
            <a:t>Programas y proyectos</a:t>
          </a:r>
          <a:endParaRPr lang="es-ES" sz="2000" dirty="0"/>
        </a:p>
      </dgm:t>
    </dgm:pt>
    <dgm:pt modelId="{FDA19B6C-36FB-49B2-9569-3DA8C35943E4}" type="parTrans" cxnId="{CD3B4C04-FB27-4871-A8A0-65E287C87301}">
      <dgm:prSet/>
      <dgm:spPr/>
      <dgm:t>
        <a:bodyPr/>
        <a:lstStyle/>
        <a:p>
          <a:endParaRPr lang="es-ES"/>
        </a:p>
      </dgm:t>
    </dgm:pt>
    <dgm:pt modelId="{1A2BB296-C4F7-4BED-9D30-C382E51E5D81}" type="sibTrans" cxnId="{CD3B4C04-FB27-4871-A8A0-65E287C87301}">
      <dgm:prSet/>
      <dgm:spPr/>
      <dgm:t>
        <a:bodyPr/>
        <a:lstStyle/>
        <a:p>
          <a:endParaRPr lang="es-ES"/>
        </a:p>
      </dgm:t>
    </dgm:pt>
    <dgm:pt modelId="{9D509605-5FBE-488D-A8FB-65194264827A}">
      <dgm:prSet phldrT="[Texto]" custT="1"/>
      <dgm:spPr/>
      <dgm:t>
        <a:bodyPr/>
        <a:lstStyle/>
        <a:p>
          <a:r>
            <a:rPr lang="es-ES" sz="1800" dirty="0" smtClean="0"/>
            <a:t>Nro. de usuarios activos: 20.441</a:t>
          </a:r>
          <a:endParaRPr lang="es-ES" sz="1800" dirty="0"/>
        </a:p>
      </dgm:t>
    </dgm:pt>
    <dgm:pt modelId="{745298FF-F02C-464E-8D1E-999280F86D25}" type="parTrans" cxnId="{7DF48638-5EEB-40CB-A142-EFCA51B7EF7B}">
      <dgm:prSet/>
      <dgm:spPr/>
      <dgm:t>
        <a:bodyPr/>
        <a:lstStyle/>
        <a:p>
          <a:endParaRPr lang="es-ES"/>
        </a:p>
      </dgm:t>
    </dgm:pt>
    <dgm:pt modelId="{665C0B6E-8307-49DA-A2EA-0F2A2691140E}" type="sibTrans" cxnId="{7DF48638-5EEB-40CB-A142-EFCA51B7EF7B}">
      <dgm:prSet/>
      <dgm:spPr/>
      <dgm:t>
        <a:bodyPr/>
        <a:lstStyle/>
        <a:p>
          <a:endParaRPr lang="es-ES"/>
        </a:p>
      </dgm:t>
    </dgm:pt>
    <dgm:pt modelId="{BFD0BC11-09BC-4889-A1E4-054FBA463E07}">
      <dgm:prSet phldrT="[Texto]" custT="1"/>
      <dgm:spPr/>
      <dgm:t>
        <a:bodyPr/>
        <a:lstStyle/>
        <a:p>
          <a:r>
            <a:rPr lang="es-ES" sz="1800" dirty="0" smtClean="0"/>
            <a:t>En el último mes: 774 </a:t>
          </a:r>
          <a:endParaRPr lang="es-ES" sz="1800" dirty="0"/>
        </a:p>
      </dgm:t>
    </dgm:pt>
    <dgm:pt modelId="{5C593991-E4A7-4E59-B9BE-4DDFCB224994}" type="parTrans" cxnId="{A4EA0187-6B8F-4086-8A41-0AF6C09E4C85}">
      <dgm:prSet/>
      <dgm:spPr/>
      <dgm:t>
        <a:bodyPr/>
        <a:lstStyle/>
        <a:p>
          <a:endParaRPr lang="es-ES"/>
        </a:p>
      </dgm:t>
    </dgm:pt>
    <dgm:pt modelId="{A63C23DF-5FA0-497D-9F00-800963724BE9}" type="sibTrans" cxnId="{A4EA0187-6B8F-4086-8A41-0AF6C09E4C85}">
      <dgm:prSet/>
      <dgm:spPr/>
      <dgm:t>
        <a:bodyPr/>
        <a:lstStyle/>
        <a:p>
          <a:endParaRPr lang="es-ES"/>
        </a:p>
      </dgm:t>
    </dgm:pt>
    <dgm:pt modelId="{3CE374E6-5462-47B5-B317-FAA940F80673}" type="pres">
      <dgm:prSet presAssocID="{26208650-F2E8-450B-A57C-50D0651A72D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1477BBCD-53DE-45E4-9418-8DDA84E05BD2}" type="pres">
      <dgm:prSet presAssocID="{AC4A9A0D-75E8-4993-ABFB-63D45CCD4745}" presName="compNode" presStyleCnt="0"/>
      <dgm:spPr/>
    </dgm:pt>
    <dgm:pt modelId="{576CF43D-51B5-402C-9BBE-2E2B213BCBBB}" type="pres">
      <dgm:prSet presAssocID="{AC4A9A0D-75E8-4993-ABFB-63D45CCD4745}" presName="aNode" presStyleLbl="bgShp" presStyleIdx="0" presStyleCnt="4"/>
      <dgm:spPr/>
      <dgm:t>
        <a:bodyPr/>
        <a:lstStyle/>
        <a:p>
          <a:endParaRPr lang="es-ES"/>
        </a:p>
      </dgm:t>
    </dgm:pt>
    <dgm:pt modelId="{FE97BF25-CFDB-4153-BF34-50F25E105617}" type="pres">
      <dgm:prSet presAssocID="{AC4A9A0D-75E8-4993-ABFB-63D45CCD4745}" presName="textNode" presStyleLbl="bgShp" presStyleIdx="0" presStyleCnt="4"/>
      <dgm:spPr/>
      <dgm:t>
        <a:bodyPr/>
        <a:lstStyle/>
        <a:p>
          <a:endParaRPr lang="es-ES"/>
        </a:p>
      </dgm:t>
    </dgm:pt>
    <dgm:pt modelId="{EB2814AF-6E97-4030-8B42-81869C5D1A97}" type="pres">
      <dgm:prSet presAssocID="{AC4A9A0D-75E8-4993-ABFB-63D45CCD4745}" presName="compChildNode" presStyleCnt="0"/>
      <dgm:spPr/>
    </dgm:pt>
    <dgm:pt modelId="{8D24D158-744C-4285-AFD2-DF710EADCC66}" type="pres">
      <dgm:prSet presAssocID="{AC4A9A0D-75E8-4993-ABFB-63D45CCD4745}" presName="theInnerList" presStyleCnt="0"/>
      <dgm:spPr/>
    </dgm:pt>
    <dgm:pt modelId="{7B58A6A1-22D7-405C-A678-43D4DEF5A34D}" type="pres">
      <dgm:prSet presAssocID="{DC126D47-16A0-49CD-8225-D776A792AF4E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6011EB7E-9A37-4EF2-B869-24A29D2CD1E0}" type="pres">
      <dgm:prSet presAssocID="{DC126D47-16A0-49CD-8225-D776A792AF4E}" presName="aSpace2" presStyleCnt="0"/>
      <dgm:spPr/>
    </dgm:pt>
    <dgm:pt modelId="{78774A26-09ED-4943-9CCB-DC2704703D03}" type="pres">
      <dgm:prSet presAssocID="{59D856CD-F899-4AE3-A2DE-CFA5806622C8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60DC1B-6025-4ED7-B822-53C231AAA964}" type="pres">
      <dgm:prSet presAssocID="{59D856CD-F899-4AE3-A2DE-CFA5806622C8}" presName="aSpace2" presStyleCnt="0"/>
      <dgm:spPr/>
    </dgm:pt>
    <dgm:pt modelId="{7E00BF90-E6D4-4406-A1F6-1BCCCA44CD64}" type="pres">
      <dgm:prSet presAssocID="{F717DE3A-4D75-4C10-AC69-9E32D3EF3757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77033F9B-2ED4-4A9A-89CC-9FACDFB41D3C}" type="pres">
      <dgm:prSet presAssocID="{AC4A9A0D-75E8-4993-ABFB-63D45CCD4745}" presName="aSpace" presStyleCnt="0"/>
      <dgm:spPr/>
    </dgm:pt>
    <dgm:pt modelId="{F634D9A4-3BB7-4EC2-8E3D-0BABC8FD2FBB}" type="pres">
      <dgm:prSet presAssocID="{A573752A-393F-4371-9E74-9922F92D59ED}" presName="compNode" presStyleCnt="0"/>
      <dgm:spPr/>
    </dgm:pt>
    <dgm:pt modelId="{0829DFEA-2678-4482-A5B8-B3CB807136EF}" type="pres">
      <dgm:prSet presAssocID="{A573752A-393F-4371-9E74-9922F92D59ED}" presName="aNode" presStyleLbl="bgShp" presStyleIdx="1" presStyleCnt="4"/>
      <dgm:spPr/>
      <dgm:t>
        <a:bodyPr/>
        <a:lstStyle/>
        <a:p>
          <a:endParaRPr lang="es-PY"/>
        </a:p>
      </dgm:t>
    </dgm:pt>
    <dgm:pt modelId="{999E20C1-DBA1-4B62-A44F-57948D34DCC3}" type="pres">
      <dgm:prSet presAssocID="{A573752A-393F-4371-9E74-9922F92D59ED}" presName="textNode" presStyleLbl="bgShp" presStyleIdx="1" presStyleCnt="4"/>
      <dgm:spPr/>
      <dgm:t>
        <a:bodyPr/>
        <a:lstStyle/>
        <a:p>
          <a:endParaRPr lang="es-PY"/>
        </a:p>
      </dgm:t>
    </dgm:pt>
    <dgm:pt modelId="{8E7CF0E0-2DAC-40C5-BDBF-8BE8F65B9E43}" type="pres">
      <dgm:prSet presAssocID="{A573752A-393F-4371-9E74-9922F92D59ED}" presName="compChildNode" presStyleCnt="0"/>
      <dgm:spPr/>
    </dgm:pt>
    <dgm:pt modelId="{E5496174-1C90-44C5-BEDB-5A8F13FB488A}" type="pres">
      <dgm:prSet presAssocID="{A573752A-393F-4371-9E74-9922F92D59ED}" presName="theInnerList" presStyleCnt="0"/>
      <dgm:spPr/>
    </dgm:pt>
    <dgm:pt modelId="{6B054B27-18E6-4F52-97E9-547562CF2EF4}" type="pres">
      <dgm:prSet presAssocID="{8C16E257-E8BC-488D-A683-7632FF2E1CD4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5F607C-84F8-45DC-9D76-1FA8B5B0A6E1}" type="pres">
      <dgm:prSet presAssocID="{A573752A-393F-4371-9E74-9922F92D59ED}" presName="aSpace" presStyleCnt="0"/>
      <dgm:spPr/>
    </dgm:pt>
    <dgm:pt modelId="{6A0D5E5A-F885-4BE4-9BA7-290B776E435F}" type="pres">
      <dgm:prSet presAssocID="{680486F7-4332-49D2-9018-AB45ACDD001B}" presName="compNode" presStyleCnt="0"/>
      <dgm:spPr/>
    </dgm:pt>
    <dgm:pt modelId="{408C7A8B-3D29-46D2-9B75-4613E7FF67E5}" type="pres">
      <dgm:prSet presAssocID="{680486F7-4332-49D2-9018-AB45ACDD001B}" presName="aNode" presStyleLbl="bgShp" presStyleIdx="2" presStyleCnt="4"/>
      <dgm:spPr/>
      <dgm:t>
        <a:bodyPr/>
        <a:lstStyle/>
        <a:p>
          <a:endParaRPr lang="es-PY"/>
        </a:p>
      </dgm:t>
    </dgm:pt>
    <dgm:pt modelId="{1FDC1250-F32F-41C6-8ED1-8E562A1E37B2}" type="pres">
      <dgm:prSet presAssocID="{680486F7-4332-49D2-9018-AB45ACDD001B}" presName="textNode" presStyleLbl="bgShp" presStyleIdx="2" presStyleCnt="4"/>
      <dgm:spPr/>
      <dgm:t>
        <a:bodyPr/>
        <a:lstStyle/>
        <a:p>
          <a:endParaRPr lang="es-PY"/>
        </a:p>
      </dgm:t>
    </dgm:pt>
    <dgm:pt modelId="{57D871FA-463A-495A-BA69-9B935542518D}" type="pres">
      <dgm:prSet presAssocID="{680486F7-4332-49D2-9018-AB45ACDD001B}" presName="compChildNode" presStyleCnt="0"/>
      <dgm:spPr/>
    </dgm:pt>
    <dgm:pt modelId="{4FE65D11-8E27-42A2-9277-9F5799EEDBB2}" type="pres">
      <dgm:prSet presAssocID="{680486F7-4332-49D2-9018-AB45ACDD001B}" presName="theInnerList" presStyleCnt="0"/>
      <dgm:spPr/>
    </dgm:pt>
    <dgm:pt modelId="{53576594-5966-4A75-95D5-E44937627020}" type="pres">
      <dgm:prSet presAssocID="{F36A64A0-17F1-4C8E-9A79-5A8921AFC68A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5E520365-78A5-4B9F-90A8-7DE99CE2ACF7}" type="pres">
      <dgm:prSet presAssocID="{680486F7-4332-49D2-9018-AB45ACDD001B}" presName="aSpace" presStyleCnt="0"/>
      <dgm:spPr/>
    </dgm:pt>
    <dgm:pt modelId="{629404B1-0BB1-4989-BD77-B6A30FD2234A}" type="pres">
      <dgm:prSet presAssocID="{C9E6F45A-1142-4711-9FD5-4C2BE5D9C12A}" presName="compNode" presStyleCnt="0"/>
      <dgm:spPr/>
    </dgm:pt>
    <dgm:pt modelId="{D8420F92-C128-48ED-8FED-AED0B975EE64}" type="pres">
      <dgm:prSet presAssocID="{C9E6F45A-1142-4711-9FD5-4C2BE5D9C12A}" presName="aNode" presStyleLbl="bgShp" presStyleIdx="3" presStyleCnt="4"/>
      <dgm:spPr/>
      <dgm:t>
        <a:bodyPr/>
        <a:lstStyle/>
        <a:p>
          <a:endParaRPr lang="es-PY"/>
        </a:p>
      </dgm:t>
    </dgm:pt>
    <dgm:pt modelId="{FFE90EED-EAA8-459C-AD04-A065AF3E94CA}" type="pres">
      <dgm:prSet presAssocID="{C9E6F45A-1142-4711-9FD5-4C2BE5D9C12A}" presName="textNode" presStyleLbl="bgShp" presStyleIdx="3" presStyleCnt="4"/>
      <dgm:spPr/>
      <dgm:t>
        <a:bodyPr/>
        <a:lstStyle/>
        <a:p>
          <a:endParaRPr lang="es-PY"/>
        </a:p>
      </dgm:t>
    </dgm:pt>
    <dgm:pt modelId="{340343FE-4652-495E-87CE-4D3FDDE2C828}" type="pres">
      <dgm:prSet presAssocID="{C9E6F45A-1142-4711-9FD5-4C2BE5D9C12A}" presName="compChildNode" presStyleCnt="0"/>
      <dgm:spPr/>
    </dgm:pt>
    <dgm:pt modelId="{CCE61237-7AC6-4971-8879-206133B225D0}" type="pres">
      <dgm:prSet presAssocID="{C9E6F45A-1142-4711-9FD5-4C2BE5D9C12A}" presName="theInnerList" presStyleCnt="0"/>
      <dgm:spPr/>
    </dgm:pt>
    <dgm:pt modelId="{5F65270D-70F6-4FB4-8072-E22A5CE052F3}" type="pres">
      <dgm:prSet presAssocID="{5F965E2D-687A-47C9-BE66-D99493E7E92F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980BF1C0-8D4A-4A6C-87F0-E863B8B27F72}" type="pres">
      <dgm:prSet presAssocID="{5F965E2D-687A-47C9-BE66-D99493E7E92F}" presName="aSpace2" presStyleCnt="0"/>
      <dgm:spPr/>
    </dgm:pt>
    <dgm:pt modelId="{CBE1EBA4-ED12-42C7-95F8-1B7ECDD32E62}" type="pres">
      <dgm:prSet presAssocID="{9D509605-5FBE-488D-A8FB-65194264827A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A4371050-5790-4929-B317-D3C7D9AF64FD}" type="pres">
      <dgm:prSet presAssocID="{9D509605-5FBE-488D-A8FB-65194264827A}" presName="aSpace2" presStyleCnt="0"/>
      <dgm:spPr/>
    </dgm:pt>
    <dgm:pt modelId="{3BD545A6-4075-41AC-9111-C6B71FBE8798}" type="pres">
      <dgm:prSet presAssocID="{BFD0BC11-09BC-4889-A1E4-054FBA463E07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D3C2E45-C56A-4755-A424-1C92DBBE8A30}" type="presOf" srcId="{AC4A9A0D-75E8-4993-ABFB-63D45CCD4745}" destId="{576CF43D-51B5-402C-9BBE-2E2B213BCBBB}" srcOrd="0" destOrd="0" presId="urn:microsoft.com/office/officeart/2005/8/layout/lProcess2"/>
    <dgm:cxn modelId="{44FE7B25-C45F-4A6D-AEA6-025CCCD2F986}" type="presOf" srcId="{A573752A-393F-4371-9E74-9922F92D59ED}" destId="{0829DFEA-2678-4482-A5B8-B3CB807136EF}" srcOrd="0" destOrd="0" presId="urn:microsoft.com/office/officeart/2005/8/layout/lProcess2"/>
    <dgm:cxn modelId="{C8F4B5E9-C9F8-43AE-B2C9-CDAE82B25996}" type="presOf" srcId="{F717DE3A-4D75-4C10-AC69-9E32D3EF3757}" destId="{7E00BF90-E6D4-4406-A1F6-1BCCCA44CD64}" srcOrd="0" destOrd="0" presId="urn:microsoft.com/office/officeart/2005/8/layout/lProcess2"/>
    <dgm:cxn modelId="{DB5D7E24-9FAE-4681-9016-C004584C97BA}" type="presOf" srcId="{BFD0BC11-09BC-4889-A1E4-054FBA463E07}" destId="{3BD545A6-4075-41AC-9111-C6B71FBE8798}" srcOrd="0" destOrd="0" presId="urn:microsoft.com/office/officeart/2005/8/layout/lProcess2"/>
    <dgm:cxn modelId="{8C2D18EB-22F4-42BA-8503-13EFE729E511}" srcId="{AC4A9A0D-75E8-4993-ABFB-63D45CCD4745}" destId="{DC126D47-16A0-49CD-8225-D776A792AF4E}" srcOrd="0" destOrd="0" parTransId="{54675A8B-3871-4C7D-8618-537A3A7BB073}" sibTransId="{D39E6D23-A3C5-4D9E-8BF9-250FAE0142C9}"/>
    <dgm:cxn modelId="{7DF48638-5EEB-40CB-A142-EFCA51B7EF7B}" srcId="{C9E6F45A-1142-4711-9FD5-4C2BE5D9C12A}" destId="{9D509605-5FBE-488D-A8FB-65194264827A}" srcOrd="1" destOrd="0" parTransId="{745298FF-F02C-464E-8D1E-999280F86D25}" sibTransId="{665C0B6E-8307-49DA-A2EA-0F2A2691140E}"/>
    <dgm:cxn modelId="{B1B28831-68FC-4DD6-9BB8-B521839C41FB}" srcId="{26208650-F2E8-450B-A57C-50D0651A72D5}" destId="{680486F7-4332-49D2-9018-AB45ACDD001B}" srcOrd="2" destOrd="0" parTransId="{CCF8F6A6-F220-4469-A3AB-D8B9BA26A111}" sibTransId="{6153E994-F8FE-480C-AA68-A6C443F988D8}"/>
    <dgm:cxn modelId="{1657201B-9ADC-4492-A404-38D2ACC5CE03}" type="presOf" srcId="{C9E6F45A-1142-4711-9FD5-4C2BE5D9C12A}" destId="{FFE90EED-EAA8-459C-AD04-A065AF3E94CA}" srcOrd="1" destOrd="0" presId="urn:microsoft.com/office/officeart/2005/8/layout/lProcess2"/>
    <dgm:cxn modelId="{8E74B0F5-4920-454D-89AE-774ABCEDF533}" srcId="{26208650-F2E8-450B-A57C-50D0651A72D5}" destId="{A573752A-393F-4371-9E74-9922F92D59ED}" srcOrd="1" destOrd="0" parTransId="{C0BDDB2F-2978-4502-9D6E-3F742A67FFB1}" sibTransId="{026D6845-3EA0-4D19-8A9E-C0A097C7645F}"/>
    <dgm:cxn modelId="{AAA1630E-16F9-4A2E-8A2F-10490C4C3DB4}" type="presOf" srcId="{A573752A-393F-4371-9E74-9922F92D59ED}" destId="{999E20C1-DBA1-4B62-A44F-57948D34DCC3}" srcOrd="1" destOrd="0" presId="urn:microsoft.com/office/officeart/2005/8/layout/lProcess2"/>
    <dgm:cxn modelId="{96EA2C39-ED3C-45D7-857B-8B56484F11B2}" type="presOf" srcId="{59D856CD-F899-4AE3-A2DE-CFA5806622C8}" destId="{78774A26-09ED-4943-9CCB-DC2704703D03}" srcOrd="0" destOrd="0" presId="urn:microsoft.com/office/officeart/2005/8/layout/lProcess2"/>
    <dgm:cxn modelId="{B81A9BDE-6030-443F-B517-18D90EA1E89F}" srcId="{AC4A9A0D-75E8-4993-ABFB-63D45CCD4745}" destId="{F717DE3A-4D75-4C10-AC69-9E32D3EF3757}" srcOrd="2" destOrd="0" parTransId="{B4DBC081-C0C5-43D5-815E-465BBCF47FEB}" sibTransId="{9CB9B160-8F44-4CC5-9871-48CBAF53B450}"/>
    <dgm:cxn modelId="{858FE364-776F-4994-9893-998D9500B252}" srcId="{26208650-F2E8-450B-A57C-50D0651A72D5}" destId="{AC4A9A0D-75E8-4993-ABFB-63D45CCD4745}" srcOrd="0" destOrd="0" parTransId="{5AEBFB08-79A7-4582-858C-4D4FB2EE0703}" sibTransId="{08C63FCA-98A1-4F2B-A4F0-1A8BB1F57235}"/>
    <dgm:cxn modelId="{0226484B-BFDA-4AA8-9C52-82710EA05123}" type="presOf" srcId="{26208650-F2E8-450B-A57C-50D0651A72D5}" destId="{3CE374E6-5462-47B5-B317-FAA940F80673}" srcOrd="0" destOrd="0" presId="urn:microsoft.com/office/officeart/2005/8/layout/lProcess2"/>
    <dgm:cxn modelId="{B45B4501-0A2D-4F7A-92B4-4202503DDC67}" type="presOf" srcId="{8C16E257-E8BC-488D-A683-7632FF2E1CD4}" destId="{6B054B27-18E6-4F52-97E9-547562CF2EF4}" srcOrd="0" destOrd="0" presId="urn:microsoft.com/office/officeart/2005/8/layout/lProcess2"/>
    <dgm:cxn modelId="{F2F682FE-2F98-4737-8553-22588518D40D}" type="presOf" srcId="{AC4A9A0D-75E8-4993-ABFB-63D45CCD4745}" destId="{FE97BF25-CFDB-4153-BF34-50F25E105617}" srcOrd="1" destOrd="0" presId="urn:microsoft.com/office/officeart/2005/8/layout/lProcess2"/>
    <dgm:cxn modelId="{4C877B25-4F6A-4B98-BFF9-CBC3A3784FC7}" type="presOf" srcId="{9D509605-5FBE-488D-A8FB-65194264827A}" destId="{CBE1EBA4-ED12-42C7-95F8-1B7ECDD32E62}" srcOrd="0" destOrd="0" presId="urn:microsoft.com/office/officeart/2005/8/layout/lProcess2"/>
    <dgm:cxn modelId="{3E2DCA5A-2518-4B45-BFEB-799430EFE851}" srcId="{A573752A-393F-4371-9E74-9922F92D59ED}" destId="{8C16E257-E8BC-488D-A683-7632FF2E1CD4}" srcOrd="0" destOrd="0" parTransId="{7A47372B-F590-48B6-AE86-8443F2C40956}" sibTransId="{B35FD812-7BBD-44DC-954A-F0DA351EE079}"/>
    <dgm:cxn modelId="{0254E064-3F1A-480A-A87B-253612671853}" type="presOf" srcId="{C9E6F45A-1142-4711-9FD5-4C2BE5D9C12A}" destId="{D8420F92-C128-48ED-8FED-AED0B975EE64}" srcOrd="0" destOrd="0" presId="urn:microsoft.com/office/officeart/2005/8/layout/lProcess2"/>
    <dgm:cxn modelId="{36969490-894F-48B1-B8AC-C4F51592DA80}" srcId="{680486F7-4332-49D2-9018-AB45ACDD001B}" destId="{F36A64A0-17F1-4C8E-9A79-5A8921AFC68A}" srcOrd="0" destOrd="0" parTransId="{78A59B66-A342-4F3B-8A80-201A597EB29E}" sibTransId="{6417FA17-23D1-4293-8FB4-E1B91A7C77E7}"/>
    <dgm:cxn modelId="{F711F688-78A5-4B21-A17F-268F96C5E225}" type="presOf" srcId="{5F965E2D-687A-47C9-BE66-D99493E7E92F}" destId="{5F65270D-70F6-4FB4-8072-E22A5CE052F3}" srcOrd="0" destOrd="0" presId="urn:microsoft.com/office/officeart/2005/8/layout/lProcess2"/>
    <dgm:cxn modelId="{8455A314-BC89-445F-97AF-30DE55FA6A54}" type="presOf" srcId="{680486F7-4332-49D2-9018-AB45ACDD001B}" destId="{1FDC1250-F32F-41C6-8ED1-8E562A1E37B2}" srcOrd="1" destOrd="0" presId="urn:microsoft.com/office/officeart/2005/8/layout/lProcess2"/>
    <dgm:cxn modelId="{4D7CDE4D-36E0-4738-AD19-362CE6701114}" type="presOf" srcId="{F36A64A0-17F1-4C8E-9A79-5A8921AFC68A}" destId="{53576594-5966-4A75-95D5-E44937627020}" srcOrd="0" destOrd="0" presId="urn:microsoft.com/office/officeart/2005/8/layout/lProcess2"/>
    <dgm:cxn modelId="{A4EA0187-6B8F-4086-8A41-0AF6C09E4C85}" srcId="{C9E6F45A-1142-4711-9FD5-4C2BE5D9C12A}" destId="{BFD0BC11-09BC-4889-A1E4-054FBA463E07}" srcOrd="2" destOrd="0" parTransId="{5C593991-E4A7-4E59-B9BE-4DDFCB224994}" sibTransId="{A63C23DF-5FA0-497D-9F00-800963724BE9}"/>
    <dgm:cxn modelId="{CD3B4C04-FB27-4871-A8A0-65E287C87301}" srcId="{26208650-F2E8-450B-A57C-50D0651A72D5}" destId="{C9E6F45A-1142-4711-9FD5-4C2BE5D9C12A}" srcOrd="3" destOrd="0" parTransId="{FDA19B6C-36FB-49B2-9569-3DA8C35943E4}" sibTransId="{1A2BB296-C4F7-4BED-9D30-C382E51E5D81}"/>
    <dgm:cxn modelId="{B948A5DC-C28C-4F58-A45A-EF4CDF67F91A}" type="presOf" srcId="{DC126D47-16A0-49CD-8225-D776A792AF4E}" destId="{7B58A6A1-22D7-405C-A678-43D4DEF5A34D}" srcOrd="0" destOrd="0" presId="urn:microsoft.com/office/officeart/2005/8/layout/lProcess2"/>
    <dgm:cxn modelId="{B9A22257-A459-46D6-ABED-4D2BB2114B51}" srcId="{AC4A9A0D-75E8-4993-ABFB-63D45CCD4745}" destId="{59D856CD-F899-4AE3-A2DE-CFA5806622C8}" srcOrd="1" destOrd="0" parTransId="{A718E42C-8008-4E67-9281-A3989360DAA7}" sibTransId="{2D294665-9780-4D8C-B782-C6A195709615}"/>
    <dgm:cxn modelId="{61963816-583F-4C15-92D7-F21FED8EE2A8}" type="presOf" srcId="{680486F7-4332-49D2-9018-AB45ACDD001B}" destId="{408C7A8B-3D29-46D2-9B75-4613E7FF67E5}" srcOrd="0" destOrd="0" presId="urn:microsoft.com/office/officeart/2005/8/layout/lProcess2"/>
    <dgm:cxn modelId="{D09F19FE-0A28-4580-9415-7CF52F8D6999}" srcId="{C9E6F45A-1142-4711-9FD5-4C2BE5D9C12A}" destId="{5F965E2D-687A-47C9-BE66-D99493E7E92F}" srcOrd="0" destOrd="0" parTransId="{8FC69284-00C4-4C27-9169-0A352B76609A}" sibTransId="{3AE8E12B-C96C-448E-BB7E-8846EE8C467F}"/>
    <dgm:cxn modelId="{C48C7CCE-4F7A-4A0E-8A53-DB94CCAD3C77}" type="presParOf" srcId="{3CE374E6-5462-47B5-B317-FAA940F80673}" destId="{1477BBCD-53DE-45E4-9418-8DDA84E05BD2}" srcOrd="0" destOrd="0" presId="urn:microsoft.com/office/officeart/2005/8/layout/lProcess2"/>
    <dgm:cxn modelId="{3CC1850B-3D6E-4188-8599-EE79BE020CEE}" type="presParOf" srcId="{1477BBCD-53DE-45E4-9418-8DDA84E05BD2}" destId="{576CF43D-51B5-402C-9BBE-2E2B213BCBBB}" srcOrd="0" destOrd="0" presId="urn:microsoft.com/office/officeart/2005/8/layout/lProcess2"/>
    <dgm:cxn modelId="{B8F5E885-0849-4AFE-B122-6C1962C6CF37}" type="presParOf" srcId="{1477BBCD-53DE-45E4-9418-8DDA84E05BD2}" destId="{FE97BF25-CFDB-4153-BF34-50F25E105617}" srcOrd="1" destOrd="0" presId="urn:microsoft.com/office/officeart/2005/8/layout/lProcess2"/>
    <dgm:cxn modelId="{131CF2AC-FA0D-4C27-AB10-FB9E114A88B6}" type="presParOf" srcId="{1477BBCD-53DE-45E4-9418-8DDA84E05BD2}" destId="{EB2814AF-6E97-4030-8B42-81869C5D1A97}" srcOrd="2" destOrd="0" presId="urn:microsoft.com/office/officeart/2005/8/layout/lProcess2"/>
    <dgm:cxn modelId="{BE293FF6-3342-4C6B-9428-E2C63D7DB5C0}" type="presParOf" srcId="{EB2814AF-6E97-4030-8B42-81869C5D1A97}" destId="{8D24D158-744C-4285-AFD2-DF710EADCC66}" srcOrd="0" destOrd="0" presId="urn:microsoft.com/office/officeart/2005/8/layout/lProcess2"/>
    <dgm:cxn modelId="{74868578-31FD-49DA-9649-A9F117448861}" type="presParOf" srcId="{8D24D158-744C-4285-AFD2-DF710EADCC66}" destId="{7B58A6A1-22D7-405C-A678-43D4DEF5A34D}" srcOrd="0" destOrd="0" presId="urn:microsoft.com/office/officeart/2005/8/layout/lProcess2"/>
    <dgm:cxn modelId="{12C6028D-D94D-44C0-87F9-A973897744B0}" type="presParOf" srcId="{8D24D158-744C-4285-AFD2-DF710EADCC66}" destId="{6011EB7E-9A37-4EF2-B869-24A29D2CD1E0}" srcOrd="1" destOrd="0" presId="urn:microsoft.com/office/officeart/2005/8/layout/lProcess2"/>
    <dgm:cxn modelId="{D6FD5CBE-E3BE-4E72-BFC2-CFA37E9B40D9}" type="presParOf" srcId="{8D24D158-744C-4285-AFD2-DF710EADCC66}" destId="{78774A26-09ED-4943-9CCB-DC2704703D03}" srcOrd="2" destOrd="0" presId="urn:microsoft.com/office/officeart/2005/8/layout/lProcess2"/>
    <dgm:cxn modelId="{59D6A138-7EC5-4508-BF99-455C92BF3EB6}" type="presParOf" srcId="{8D24D158-744C-4285-AFD2-DF710EADCC66}" destId="{8560DC1B-6025-4ED7-B822-53C231AAA964}" srcOrd="3" destOrd="0" presId="urn:microsoft.com/office/officeart/2005/8/layout/lProcess2"/>
    <dgm:cxn modelId="{DB6FF6F5-AC06-40CA-B96C-CCFC4F1DE1E1}" type="presParOf" srcId="{8D24D158-744C-4285-AFD2-DF710EADCC66}" destId="{7E00BF90-E6D4-4406-A1F6-1BCCCA44CD64}" srcOrd="4" destOrd="0" presId="urn:microsoft.com/office/officeart/2005/8/layout/lProcess2"/>
    <dgm:cxn modelId="{03F9DAB7-7FC2-4934-87B9-F2C82040BDB4}" type="presParOf" srcId="{3CE374E6-5462-47B5-B317-FAA940F80673}" destId="{77033F9B-2ED4-4A9A-89CC-9FACDFB41D3C}" srcOrd="1" destOrd="0" presId="urn:microsoft.com/office/officeart/2005/8/layout/lProcess2"/>
    <dgm:cxn modelId="{FA3F7635-84D4-4BA3-8D11-8129FDBA69EE}" type="presParOf" srcId="{3CE374E6-5462-47B5-B317-FAA940F80673}" destId="{F634D9A4-3BB7-4EC2-8E3D-0BABC8FD2FBB}" srcOrd="2" destOrd="0" presId="urn:microsoft.com/office/officeart/2005/8/layout/lProcess2"/>
    <dgm:cxn modelId="{C95EFF28-165D-461D-B5F8-395C4E6E7403}" type="presParOf" srcId="{F634D9A4-3BB7-4EC2-8E3D-0BABC8FD2FBB}" destId="{0829DFEA-2678-4482-A5B8-B3CB807136EF}" srcOrd="0" destOrd="0" presId="urn:microsoft.com/office/officeart/2005/8/layout/lProcess2"/>
    <dgm:cxn modelId="{7CD71120-6F51-4F93-8654-1EBE86868483}" type="presParOf" srcId="{F634D9A4-3BB7-4EC2-8E3D-0BABC8FD2FBB}" destId="{999E20C1-DBA1-4B62-A44F-57948D34DCC3}" srcOrd="1" destOrd="0" presId="urn:microsoft.com/office/officeart/2005/8/layout/lProcess2"/>
    <dgm:cxn modelId="{932A2FE7-A2DF-4F63-B65B-D573BDA49E12}" type="presParOf" srcId="{F634D9A4-3BB7-4EC2-8E3D-0BABC8FD2FBB}" destId="{8E7CF0E0-2DAC-40C5-BDBF-8BE8F65B9E43}" srcOrd="2" destOrd="0" presId="urn:microsoft.com/office/officeart/2005/8/layout/lProcess2"/>
    <dgm:cxn modelId="{F58E36DB-76C0-4D53-8E3C-6EBE910EAF2A}" type="presParOf" srcId="{8E7CF0E0-2DAC-40C5-BDBF-8BE8F65B9E43}" destId="{E5496174-1C90-44C5-BEDB-5A8F13FB488A}" srcOrd="0" destOrd="0" presId="urn:microsoft.com/office/officeart/2005/8/layout/lProcess2"/>
    <dgm:cxn modelId="{0FE4BF6B-1F20-4445-8B0E-D7C234912379}" type="presParOf" srcId="{E5496174-1C90-44C5-BEDB-5A8F13FB488A}" destId="{6B054B27-18E6-4F52-97E9-547562CF2EF4}" srcOrd="0" destOrd="0" presId="urn:microsoft.com/office/officeart/2005/8/layout/lProcess2"/>
    <dgm:cxn modelId="{88BD3928-20FE-455F-AE87-8CD5C316C683}" type="presParOf" srcId="{3CE374E6-5462-47B5-B317-FAA940F80673}" destId="{615F607C-84F8-45DC-9D76-1FA8B5B0A6E1}" srcOrd="3" destOrd="0" presId="urn:microsoft.com/office/officeart/2005/8/layout/lProcess2"/>
    <dgm:cxn modelId="{E4532219-1412-4421-BD63-524100C6DAEB}" type="presParOf" srcId="{3CE374E6-5462-47B5-B317-FAA940F80673}" destId="{6A0D5E5A-F885-4BE4-9BA7-290B776E435F}" srcOrd="4" destOrd="0" presId="urn:microsoft.com/office/officeart/2005/8/layout/lProcess2"/>
    <dgm:cxn modelId="{306B5DBE-B143-427B-A5F2-797EF89BFCF6}" type="presParOf" srcId="{6A0D5E5A-F885-4BE4-9BA7-290B776E435F}" destId="{408C7A8B-3D29-46D2-9B75-4613E7FF67E5}" srcOrd="0" destOrd="0" presId="urn:microsoft.com/office/officeart/2005/8/layout/lProcess2"/>
    <dgm:cxn modelId="{C795CE3D-106A-4190-A35F-6D0F18655AB7}" type="presParOf" srcId="{6A0D5E5A-F885-4BE4-9BA7-290B776E435F}" destId="{1FDC1250-F32F-41C6-8ED1-8E562A1E37B2}" srcOrd="1" destOrd="0" presId="urn:microsoft.com/office/officeart/2005/8/layout/lProcess2"/>
    <dgm:cxn modelId="{A6286C2A-4E0F-40DB-9C77-6B5764FC66E7}" type="presParOf" srcId="{6A0D5E5A-F885-4BE4-9BA7-290B776E435F}" destId="{57D871FA-463A-495A-BA69-9B935542518D}" srcOrd="2" destOrd="0" presId="urn:microsoft.com/office/officeart/2005/8/layout/lProcess2"/>
    <dgm:cxn modelId="{81DDDA48-DFAB-49D1-A54C-37B43D1575F4}" type="presParOf" srcId="{57D871FA-463A-495A-BA69-9B935542518D}" destId="{4FE65D11-8E27-42A2-9277-9F5799EEDBB2}" srcOrd="0" destOrd="0" presId="urn:microsoft.com/office/officeart/2005/8/layout/lProcess2"/>
    <dgm:cxn modelId="{AA52C2A1-7542-40FD-A57B-32E161F43B69}" type="presParOf" srcId="{4FE65D11-8E27-42A2-9277-9F5799EEDBB2}" destId="{53576594-5966-4A75-95D5-E44937627020}" srcOrd="0" destOrd="0" presId="urn:microsoft.com/office/officeart/2005/8/layout/lProcess2"/>
    <dgm:cxn modelId="{CBCABD16-2D61-4B49-BCB8-F79FD8962BA4}" type="presParOf" srcId="{3CE374E6-5462-47B5-B317-FAA940F80673}" destId="{5E520365-78A5-4B9F-90A8-7DE99CE2ACF7}" srcOrd="5" destOrd="0" presId="urn:microsoft.com/office/officeart/2005/8/layout/lProcess2"/>
    <dgm:cxn modelId="{2948C16B-47F5-4A75-A02E-790E79986FAB}" type="presParOf" srcId="{3CE374E6-5462-47B5-B317-FAA940F80673}" destId="{629404B1-0BB1-4989-BD77-B6A30FD2234A}" srcOrd="6" destOrd="0" presId="urn:microsoft.com/office/officeart/2005/8/layout/lProcess2"/>
    <dgm:cxn modelId="{A3853ACE-6F6C-4D71-B63E-D2C664F2A9D0}" type="presParOf" srcId="{629404B1-0BB1-4989-BD77-B6A30FD2234A}" destId="{D8420F92-C128-48ED-8FED-AED0B975EE64}" srcOrd="0" destOrd="0" presId="urn:microsoft.com/office/officeart/2005/8/layout/lProcess2"/>
    <dgm:cxn modelId="{5FDC7096-DA2C-4E9F-A751-4C40AF912371}" type="presParOf" srcId="{629404B1-0BB1-4989-BD77-B6A30FD2234A}" destId="{FFE90EED-EAA8-459C-AD04-A065AF3E94CA}" srcOrd="1" destOrd="0" presId="urn:microsoft.com/office/officeart/2005/8/layout/lProcess2"/>
    <dgm:cxn modelId="{9DDB8CA4-2F44-4B0D-BA02-4AF3F51C1A40}" type="presParOf" srcId="{629404B1-0BB1-4989-BD77-B6A30FD2234A}" destId="{340343FE-4652-495E-87CE-4D3FDDE2C828}" srcOrd="2" destOrd="0" presId="urn:microsoft.com/office/officeart/2005/8/layout/lProcess2"/>
    <dgm:cxn modelId="{47ECA022-33DC-471D-8E21-F44D2282DBF1}" type="presParOf" srcId="{340343FE-4652-495E-87CE-4D3FDDE2C828}" destId="{CCE61237-7AC6-4971-8879-206133B225D0}" srcOrd="0" destOrd="0" presId="urn:microsoft.com/office/officeart/2005/8/layout/lProcess2"/>
    <dgm:cxn modelId="{3D942AE3-C774-4352-8FD0-76613DC0CA5D}" type="presParOf" srcId="{CCE61237-7AC6-4971-8879-206133B225D0}" destId="{5F65270D-70F6-4FB4-8072-E22A5CE052F3}" srcOrd="0" destOrd="0" presId="urn:microsoft.com/office/officeart/2005/8/layout/lProcess2"/>
    <dgm:cxn modelId="{3F37471E-3389-42A2-A880-64B3CA19EFD6}" type="presParOf" srcId="{CCE61237-7AC6-4971-8879-206133B225D0}" destId="{980BF1C0-8D4A-4A6C-87F0-E863B8B27F72}" srcOrd="1" destOrd="0" presId="urn:microsoft.com/office/officeart/2005/8/layout/lProcess2"/>
    <dgm:cxn modelId="{656EC4F2-5232-40B0-BF45-925F6741882A}" type="presParOf" srcId="{CCE61237-7AC6-4971-8879-206133B225D0}" destId="{CBE1EBA4-ED12-42C7-95F8-1B7ECDD32E62}" srcOrd="2" destOrd="0" presId="urn:microsoft.com/office/officeart/2005/8/layout/lProcess2"/>
    <dgm:cxn modelId="{9E8BE276-8A84-425F-82C3-94131B084753}" type="presParOf" srcId="{CCE61237-7AC6-4971-8879-206133B225D0}" destId="{A4371050-5790-4929-B317-D3C7D9AF64FD}" srcOrd="3" destOrd="0" presId="urn:microsoft.com/office/officeart/2005/8/layout/lProcess2"/>
    <dgm:cxn modelId="{3F361AD9-365F-40D9-89A5-8A6AAA47D3E7}" type="presParOf" srcId="{CCE61237-7AC6-4971-8879-206133B225D0}" destId="{3BD545A6-4075-41AC-9111-C6B71FBE8798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4FD9D2-146E-4C4E-85F0-DA6DE9FEBD2E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CD233D9-283B-40F0-B93A-9E1A5DAA44D8}">
      <dgm:prSet phldrT="[Texto]"/>
      <dgm:spPr/>
      <dgm:t>
        <a:bodyPr/>
        <a:lstStyle/>
        <a:p>
          <a:r>
            <a:rPr lang="es-ES" dirty="0" smtClean="0"/>
            <a:t>Fortalecimiento Institucional</a:t>
          </a:r>
          <a:endParaRPr lang="es-ES" dirty="0"/>
        </a:p>
      </dgm:t>
    </dgm:pt>
    <dgm:pt modelId="{00068A8E-D700-4CC1-8637-B4DD518CD001}" type="parTrans" cxnId="{99641602-7A2D-46A8-80C9-D7DACF275C53}">
      <dgm:prSet/>
      <dgm:spPr/>
      <dgm:t>
        <a:bodyPr/>
        <a:lstStyle/>
        <a:p>
          <a:endParaRPr lang="es-ES"/>
        </a:p>
      </dgm:t>
    </dgm:pt>
    <dgm:pt modelId="{863DEC8B-8FF3-4BCF-AE04-E73A25BA7333}" type="sibTrans" cxnId="{99641602-7A2D-46A8-80C9-D7DACF275C53}">
      <dgm:prSet/>
      <dgm:spPr/>
      <dgm:t>
        <a:bodyPr/>
        <a:lstStyle/>
        <a:p>
          <a:endParaRPr lang="es-ES"/>
        </a:p>
      </dgm:t>
    </dgm:pt>
    <dgm:pt modelId="{F074B878-1627-4B9F-AAD1-F4B717E38028}">
      <dgm:prSet phldrT="[Texto]"/>
      <dgm:spPr/>
      <dgm:t>
        <a:bodyPr/>
        <a:lstStyle/>
        <a:p>
          <a:r>
            <a:rPr lang="es-ES" dirty="0" smtClean="0"/>
            <a:t>Incorporación de personas</a:t>
          </a:r>
          <a:endParaRPr lang="es-ES" dirty="0"/>
        </a:p>
      </dgm:t>
    </dgm:pt>
    <dgm:pt modelId="{4FA34A57-37EC-41AA-AC9D-19292B15F6F6}" type="parTrans" cxnId="{3A1A8744-3DAA-495B-90BC-B32E7606EDF0}">
      <dgm:prSet/>
      <dgm:spPr/>
      <dgm:t>
        <a:bodyPr/>
        <a:lstStyle/>
        <a:p>
          <a:endParaRPr lang="es-ES"/>
        </a:p>
      </dgm:t>
    </dgm:pt>
    <dgm:pt modelId="{750CBDE3-D798-4A4C-9F5B-7A51002B3884}" type="sibTrans" cxnId="{3A1A8744-3DAA-495B-90BC-B32E7606EDF0}">
      <dgm:prSet/>
      <dgm:spPr/>
      <dgm:t>
        <a:bodyPr/>
        <a:lstStyle/>
        <a:p>
          <a:endParaRPr lang="es-ES"/>
        </a:p>
      </dgm:t>
    </dgm:pt>
    <dgm:pt modelId="{A0136AA2-E781-4789-A94B-64B80F4C6F7F}">
      <dgm:prSet phldrT="[Texto]"/>
      <dgm:spPr/>
      <dgm:t>
        <a:bodyPr/>
        <a:lstStyle/>
        <a:p>
          <a:r>
            <a:rPr lang="es-ES" dirty="0" smtClean="0"/>
            <a:t>Capacitación </a:t>
          </a:r>
          <a:endParaRPr lang="es-ES" dirty="0"/>
        </a:p>
      </dgm:t>
    </dgm:pt>
    <dgm:pt modelId="{98B48BC8-12FA-448A-AB38-8C14A956C3DE}" type="parTrans" cxnId="{742EC1AA-7C01-4D6C-8EE1-57BFC5727C20}">
      <dgm:prSet/>
      <dgm:spPr/>
      <dgm:t>
        <a:bodyPr/>
        <a:lstStyle/>
        <a:p>
          <a:endParaRPr lang="es-ES"/>
        </a:p>
      </dgm:t>
    </dgm:pt>
    <dgm:pt modelId="{DD07315C-0693-4379-A07D-EDDB9CB1D90B}" type="sibTrans" cxnId="{742EC1AA-7C01-4D6C-8EE1-57BFC5727C20}">
      <dgm:prSet/>
      <dgm:spPr/>
      <dgm:t>
        <a:bodyPr/>
        <a:lstStyle/>
        <a:p>
          <a:endParaRPr lang="es-ES"/>
        </a:p>
      </dgm:t>
    </dgm:pt>
    <dgm:pt modelId="{B112C6A8-F5C1-4140-A074-E4108601FC23}">
      <dgm:prSet phldrT="[Texto]"/>
      <dgm:spPr/>
      <dgm:t>
        <a:bodyPr/>
        <a:lstStyle/>
        <a:p>
          <a:r>
            <a:rPr lang="es-ES" dirty="0" smtClean="0"/>
            <a:t>Procesos </a:t>
          </a:r>
          <a:endParaRPr lang="es-ES" dirty="0"/>
        </a:p>
      </dgm:t>
    </dgm:pt>
    <dgm:pt modelId="{365386E9-F3B3-4877-AF2B-CDD4CBEAC741}" type="parTrans" cxnId="{55EFBB8E-8E57-44DB-A450-BBAC556C5AC8}">
      <dgm:prSet/>
      <dgm:spPr/>
      <dgm:t>
        <a:bodyPr/>
        <a:lstStyle/>
        <a:p>
          <a:endParaRPr lang="es-ES"/>
        </a:p>
      </dgm:t>
    </dgm:pt>
    <dgm:pt modelId="{73A60116-1C5D-42DB-95E8-FBB03F9CD245}" type="sibTrans" cxnId="{55EFBB8E-8E57-44DB-A450-BBAC556C5AC8}">
      <dgm:prSet/>
      <dgm:spPr/>
      <dgm:t>
        <a:bodyPr/>
        <a:lstStyle/>
        <a:p>
          <a:endParaRPr lang="es-ES"/>
        </a:p>
      </dgm:t>
    </dgm:pt>
    <dgm:pt modelId="{3F1B7AD5-C403-4E95-AC50-C4D0A26B9370}">
      <dgm:prSet phldrT="[Texto]"/>
      <dgm:spPr/>
      <dgm:t>
        <a:bodyPr/>
        <a:lstStyle/>
        <a:p>
          <a:r>
            <a:rPr lang="es-ES" dirty="0" smtClean="0"/>
            <a:t>Relevamiento </a:t>
          </a:r>
          <a:endParaRPr lang="es-ES" dirty="0"/>
        </a:p>
      </dgm:t>
    </dgm:pt>
    <dgm:pt modelId="{ABF4BF3A-A1F6-4EF4-B00E-571000978127}" type="parTrans" cxnId="{078BE4EC-4A48-478F-87DE-8ACCF288D7F5}">
      <dgm:prSet/>
      <dgm:spPr/>
      <dgm:t>
        <a:bodyPr/>
        <a:lstStyle/>
        <a:p>
          <a:endParaRPr lang="es-ES"/>
        </a:p>
      </dgm:t>
    </dgm:pt>
    <dgm:pt modelId="{9086C2DD-05BA-464C-B398-42C5F7B063B7}" type="sibTrans" cxnId="{078BE4EC-4A48-478F-87DE-8ACCF288D7F5}">
      <dgm:prSet/>
      <dgm:spPr/>
      <dgm:t>
        <a:bodyPr/>
        <a:lstStyle/>
        <a:p>
          <a:endParaRPr lang="es-ES"/>
        </a:p>
      </dgm:t>
    </dgm:pt>
    <dgm:pt modelId="{97F644FF-C95B-4AA6-BDBC-1CEAD2B1CAB0}">
      <dgm:prSet phldrT="[Texto]"/>
      <dgm:spPr/>
      <dgm:t>
        <a:bodyPr/>
        <a:lstStyle/>
        <a:p>
          <a:r>
            <a:rPr lang="es-ES" dirty="0" smtClean="0"/>
            <a:t>Tiempos</a:t>
          </a:r>
          <a:endParaRPr lang="es-ES" dirty="0"/>
        </a:p>
      </dgm:t>
    </dgm:pt>
    <dgm:pt modelId="{69D0B667-A4D7-4BD2-B7E0-C8C7526D7835}" type="parTrans" cxnId="{E3ED189A-F188-4C2B-A481-876435FF74F6}">
      <dgm:prSet/>
      <dgm:spPr/>
      <dgm:t>
        <a:bodyPr/>
        <a:lstStyle/>
        <a:p>
          <a:endParaRPr lang="es-ES"/>
        </a:p>
      </dgm:t>
    </dgm:pt>
    <dgm:pt modelId="{E3E9E4C5-E5CA-4782-A5B2-85C2921307E4}" type="sibTrans" cxnId="{E3ED189A-F188-4C2B-A481-876435FF74F6}">
      <dgm:prSet/>
      <dgm:spPr/>
      <dgm:t>
        <a:bodyPr/>
        <a:lstStyle/>
        <a:p>
          <a:endParaRPr lang="es-ES"/>
        </a:p>
      </dgm:t>
    </dgm:pt>
    <dgm:pt modelId="{6BF829F8-CCF3-4136-9F54-B3D69CF5B1A6}">
      <dgm:prSet phldrT="[Texto]"/>
      <dgm:spPr/>
      <dgm:t>
        <a:bodyPr/>
        <a:lstStyle/>
        <a:p>
          <a:r>
            <a:rPr lang="es-ES" dirty="0" smtClean="0"/>
            <a:t>Usuario</a:t>
          </a:r>
          <a:endParaRPr lang="es-ES" dirty="0"/>
        </a:p>
      </dgm:t>
    </dgm:pt>
    <dgm:pt modelId="{76FBA615-65AE-4406-B84F-80A09B42A41D}" type="parTrans" cxnId="{D2BBC5D9-54D2-456A-B5F0-0A8F4DF5DB5A}">
      <dgm:prSet/>
      <dgm:spPr/>
      <dgm:t>
        <a:bodyPr/>
        <a:lstStyle/>
        <a:p>
          <a:endParaRPr lang="es-ES"/>
        </a:p>
      </dgm:t>
    </dgm:pt>
    <dgm:pt modelId="{2358051A-B762-4107-829E-38B4FD0C9927}" type="sibTrans" cxnId="{D2BBC5D9-54D2-456A-B5F0-0A8F4DF5DB5A}">
      <dgm:prSet/>
      <dgm:spPr/>
      <dgm:t>
        <a:bodyPr/>
        <a:lstStyle/>
        <a:p>
          <a:endParaRPr lang="es-ES"/>
        </a:p>
      </dgm:t>
    </dgm:pt>
    <dgm:pt modelId="{C441E2D4-B5F5-431A-8FF6-8BF452DE8E8F}">
      <dgm:prSet phldrT="[Texto]"/>
      <dgm:spPr/>
      <dgm:t>
        <a:bodyPr/>
        <a:lstStyle/>
        <a:p>
          <a:r>
            <a:rPr lang="es-ES" dirty="0" smtClean="0"/>
            <a:t>Relevamiento de fortalezas y debilidades</a:t>
          </a:r>
          <a:endParaRPr lang="es-ES" dirty="0"/>
        </a:p>
      </dgm:t>
    </dgm:pt>
    <dgm:pt modelId="{80B1A666-81FB-4C8D-84D2-F54592FF8368}" type="parTrans" cxnId="{AB145661-3230-448B-886B-040498EA39B9}">
      <dgm:prSet/>
      <dgm:spPr/>
      <dgm:t>
        <a:bodyPr/>
        <a:lstStyle/>
        <a:p>
          <a:endParaRPr lang="es-ES"/>
        </a:p>
      </dgm:t>
    </dgm:pt>
    <dgm:pt modelId="{30288642-8240-49FE-A4C4-F9AE72BD7ACB}" type="sibTrans" cxnId="{AB145661-3230-448B-886B-040498EA39B9}">
      <dgm:prSet/>
      <dgm:spPr/>
      <dgm:t>
        <a:bodyPr/>
        <a:lstStyle/>
        <a:p>
          <a:endParaRPr lang="es-ES"/>
        </a:p>
      </dgm:t>
    </dgm:pt>
    <dgm:pt modelId="{560A51C9-53EE-4190-9ADB-BD65A6F2094B}">
      <dgm:prSet phldrT="[Texto]"/>
      <dgm:spPr/>
      <dgm:t>
        <a:bodyPr/>
        <a:lstStyle/>
        <a:p>
          <a:r>
            <a:rPr lang="es-ES" dirty="0" smtClean="0"/>
            <a:t>Expectativas y necesidades</a:t>
          </a:r>
          <a:endParaRPr lang="es-ES" dirty="0"/>
        </a:p>
      </dgm:t>
    </dgm:pt>
    <dgm:pt modelId="{C527F892-A5E8-4DFC-BE35-FAD3E3D0976E}" type="parTrans" cxnId="{AF2336BA-D7B7-400A-BA99-E08C32A1B185}">
      <dgm:prSet/>
      <dgm:spPr/>
      <dgm:t>
        <a:bodyPr/>
        <a:lstStyle/>
        <a:p>
          <a:endParaRPr lang="es-ES"/>
        </a:p>
      </dgm:t>
    </dgm:pt>
    <dgm:pt modelId="{39107FDA-5E42-422D-9D29-D1484ACD0F4D}" type="sibTrans" cxnId="{AF2336BA-D7B7-400A-BA99-E08C32A1B185}">
      <dgm:prSet/>
      <dgm:spPr/>
      <dgm:t>
        <a:bodyPr/>
        <a:lstStyle/>
        <a:p>
          <a:endParaRPr lang="es-ES"/>
        </a:p>
      </dgm:t>
    </dgm:pt>
    <dgm:pt modelId="{655233D7-3243-4A28-9F12-3EC0E79360B7}">
      <dgm:prSet phldrT="[Texto]"/>
      <dgm:spPr/>
      <dgm:t>
        <a:bodyPr/>
        <a:lstStyle/>
        <a:p>
          <a:r>
            <a:rPr lang="es-ES" dirty="0" smtClean="0"/>
            <a:t>Lecciones aprendidas</a:t>
          </a:r>
          <a:endParaRPr lang="es-ES" dirty="0"/>
        </a:p>
      </dgm:t>
    </dgm:pt>
    <dgm:pt modelId="{487E54AC-B434-4FB2-82AC-FF36A25E1B3E}" type="parTrans" cxnId="{71878D9D-5252-449A-A2EE-C6C7D56F864F}">
      <dgm:prSet/>
      <dgm:spPr/>
      <dgm:t>
        <a:bodyPr/>
        <a:lstStyle/>
        <a:p>
          <a:endParaRPr lang="es-ES"/>
        </a:p>
      </dgm:t>
    </dgm:pt>
    <dgm:pt modelId="{C795A0D1-0014-40D3-9511-5FF555A85D24}" type="sibTrans" cxnId="{71878D9D-5252-449A-A2EE-C6C7D56F864F}">
      <dgm:prSet/>
      <dgm:spPr/>
      <dgm:t>
        <a:bodyPr/>
        <a:lstStyle/>
        <a:p>
          <a:endParaRPr lang="es-ES"/>
        </a:p>
      </dgm:t>
    </dgm:pt>
    <dgm:pt modelId="{EF37CB2A-9444-4B00-A6C4-5C2D66F1CD48}">
      <dgm:prSet phldrT="[Texto]"/>
      <dgm:spPr/>
      <dgm:t>
        <a:bodyPr/>
        <a:lstStyle/>
        <a:p>
          <a:r>
            <a:rPr lang="es-ES" dirty="0" smtClean="0"/>
            <a:t>Distribución</a:t>
          </a:r>
          <a:endParaRPr lang="es-ES" dirty="0"/>
        </a:p>
      </dgm:t>
    </dgm:pt>
    <dgm:pt modelId="{D22EAD8F-F450-4A89-A719-183EAD3E063A}" type="parTrans" cxnId="{C55F8D2C-A54F-4DF9-B674-F4EDA678ECF7}">
      <dgm:prSet/>
      <dgm:spPr/>
      <dgm:t>
        <a:bodyPr/>
        <a:lstStyle/>
        <a:p>
          <a:endParaRPr lang="es-ES"/>
        </a:p>
      </dgm:t>
    </dgm:pt>
    <dgm:pt modelId="{E2F8A3AB-EC6E-40C4-AA36-98853FCB14A2}" type="sibTrans" cxnId="{C55F8D2C-A54F-4DF9-B674-F4EDA678ECF7}">
      <dgm:prSet/>
      <dgm:spPr/>
      <dgm:t>
        <a:bodyPr/>
        <a:lstStyle/>
        <a:p>
          <a:endParaRPr lang="es-ES"/>
        </a:p>
      </dgm:t>
    </dgm:pt>
    <dgm:pt modelId="{984B3218-3341-44AB-8EE7-5C9955E23E4C}" type="pres">
      <dgm:prSet presAssocID="{CF4FD9D2-146E-4C4E-85F0-DA6DE9FEBD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786A12F6-1FE6-48C7-AE78-B9A56DBF335A}" type="pres">
      <dgm:prSet presAssocID="{5CD233D9-283B-40F0-B93A-9E1A5DAA44D8}" presName="linNode" presStyleCnt="0"/>
      <dgm:spPr/>
    </dgm:pt>
    <dgm:pt modelId="{96AB0A95-8764-4EE5-A648-CC485E04C035}" type="pres">
      <dgm:prSet presAssocID="{5CD233D9-283B-40F0-B93A-9E1A5DAA44D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1B87B9D2-0B79-4C55-9C4F-5E933FA353DD}" type="pres">
      <dgm:prSet presAssocID="{5CD233D9-283B-40F0-B93A-9E1A5DAA44D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549097-039E-4B42-81E8-6CDB7FEA3ADA}" type="pres">
      <dgm:prSet presAssocID="{863DEC8B-8FF3-4BCF-AE04-E73A25BA7333}" presName="sp" presStyleCnt="0"/>
      <dgm:spPr/>
    </dgm:pt>
    <dgm:pt modelId="{026CA347-9720-48ED-B1D1-96C14872EED6}" type="pres">
      <dgm:prSet presAssocID="{B112C6A8-F5C1-4140-A074-E4108601FC23}" presName="linNode" presStyleCnt="0"/>
      <dgm:spPr/>
    </dgm:pt>
    <dgm:pt modelId="{C08A6012-7DF3-42D0-962E-DCC6214514EC}" type="pres">
      <dgm:prSet presAssocID="{B112C6A8-F5C1-4140-A074-E4108601FC2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5D3107-C695-4CE7-A5FD-C40FE19F4999}" type="pres">
      <dgm:prSet presAssocID="{B112C6A8-F5C1-4140-A074-E4108601FC2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7A277E-AF4E-4C5C-9E0B-D07E217700EB}" type="pres">
      <dgm:prSet presAssocID="{73A60116-1C5D-42DB-95E8-FBB03F9CD245}" presName="sp" presStyleCnt="0"/>
      <dgm:spPr/>
    </dgm:pt>
    <dgm:pt modelId="{252C642F-6327-4BF1-B158-6A678407DD82}" type="pres">
      <dgm:prSet presAssocID="{6BF829F8-CCF3-4136-9F54-B3D69CF5B1A6}" presName="linNode" presStyleCnt="0"/>
      <dgm:spPr/>
    </dgm:pt>
    <dgm:pt modelId="{097EE4AA-3656-4F92-BC90-59077E299598}" type="pres">
      <dgm:prSet presAssocID="{6BF829F8-CCF3-4136-9F54-B3D69CF5B1A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B791B75F-4278-4ADC-8D14-DF749AF02CA9}" type="pres">
      <dgm:prSet presAssocID="{6BF829F8-CCF3-4136-9F54-B3D69CF5B1A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5EFBB8E-8E57-44DB-A450-BBAC556C5AC8}" srcId="{CF4FD9D2-146E-4C4E-85F0-DA6DE9FEBD2E}" destId="{B112C6A8-F5C1-4140-A074-E4108601FC23}" srcOrd="1" destOrd="0" parTransId="{365386E9-F3B3-4877-AF2B-CDD4CBEAC741}" sibTransId="{73A60116-1C5D-42DB-95E8-FBB03F9CD245}"/>
    <dgm:cxn modelId="{6CB6EC5F-140E-4B5E-B9E6-5CB976DBD2E9}" type="presOf" srcId="{560A51C9-53EE-4190-9ADB-BD65A6F2094B}" destId="{B791B75F-4278-4ADC-8D14-DF749AF02CA9}" srcOrd="0" destOrd="1" presId="urn:microsoft.com/office/officeart/2005/8/layout/vList5"/>
    <dgm:cxn modelId="{9BDC826C-DE76-49BE-89DB-8D196528901E}" type="presOf" srcId="{A0136AA2-E781-4789-A94B-64B80F4C6F7F}" destId="{1B87B9D2-0B79-4C55-9C4F-5E933FA353DD}" srcOrd="0" destOrd="1" presId="urn:microsoft.com/office/officeart/2005/8/layout/vList5"/>
    <dgm:cxn modelId="{D2BBC5D9-54D2-456A-B5F0-0A8F4DF5DB5A}" srcId="{CF4FD9D2-146E-4C4E-85F0-DA6DE9FEBD2E}" destId="{6BF829F8-CCF3-4136-9F54-B3D69CF5B1A6}" srcOrd="2" destOrd="0" parTransId="{76FBA615-65AE-4406-B84F-80A09B42A41D}" sibTransId="{2358051A-B762-4107-829E-38B4FD0C9927}"/>
    <dgm:cxn modelId="{E3ED189A-F188-4C2B-A481-876435FF74F6}" srcId="{B112C6A8-F5C1-4140-A074-E4108601FC23}" destId="{97F644FF-C95B-4AA6-BDBC-1CEAD2B1CAB0}" srcOrd="1" destOrd="0" parTransId="{69D0B667-A4D7-4BD2-B7E0-C8C7526D7835}" sibTransId="{E3E9E4C5-E5CA-4782-A5B2-85C2921307E4}"/>
    <dgm:cxn modelId="{37DD0E45-6B24-44C4-A127-80CC415AB345}" type="presOf" srcId="{3F1B7AD5-C403-4E95-AC50-C4D0A26B9370}" destId="{E15D3107-C695-4CE7-A5FD-C40FE19F4999}" srcOrd="0" destOrd="0" presId="urn:microsoft.com/office/officeart/2005/8/layout/vList5"/>
    <dgm:cxn modelId="{73FB0543-215F-43ED-AF83-60BBECBF036A}" type="presOf" srcId="{6BF829F8-CCF3-4136-9F54-B3D69CF5B1A6}" destId="{097EE4AA-3656-4F92-BC90-59077E299598}" srcOrd="0" destOrd="0" presId="urn:microsoft.com/office/officeart/2005/8/layout/vList5"/>
    <dgm:cxn modelId="{AB145661-3230-448B-886B-040498EA39B9}" srcId="{6BF829F8-CCF3-4136-9F54-B3D69CF5B1A6}" destId="{C441E2D4-B5F5-431A-8FF6-8BF452DE8E8F}" srcOrd="0" destOrd="0" parTransId="{80B1A666-81FB-4C8D-84D2-F54592FF8368}" sibTransId="{30288642-8240-49FE-A4C4-F9AE72BD7ACB}"/>
    <dgm:cxn modelId="{6F707AE6-0237-4ECF-B0B6-6EFA71FE8DB4}" type="presOf" srcId="{5CD233D9-283B-40F0-B93A-9E1A5DAA44D8}" destId="{96AB0A95-8764-4EE5-A648-CC485E04C035}" srcOrd="0" destOrd="0" presId="urn:microsoft.com/office/officeart/2005/8/layout/vList5"/>
    <dgm:cxn modelId="{A4A1893A-A345-4B65-B29C-B0C5770EAAE4}" type="presOf" srcId="{97F644FF-C95B-4AA6-BDBC-1CEAD2B1CAB0}" destId="{E15D3107-C695-4CE7-A5FD-C40FE19F4999}" srcOrd="0" destOrd="1" presId="urn:microsoft.com/office/officeart/2005/8/layout/vList5"/>
    <dgm:cxn modelId="{078BE4EC-4A48-478F-87DE-8ACCF288D7F5}" srcId="{B112C6A8-F5C1-4140-A074-E4108601FC23}" destId="{3F1B7AD5-C403-4E95-AC50-C4D0A26B9370}" srcOrd="0" destOrd="0" parTransId="{ABF4BF3A-A1F6-4EF4-B00E-571000978127}" sibTransId="{9086C2DD-05BA-464C-B398-42C5F7B063B7}"/>
    <dgm:cxn modelId="{AF2336BA-D7B7-400A-BA99-E08C32A1B185}" srcId="{6BF829F8-CCF3-4136-9F54-B3D69CF5B1A6}" destId="{560A51C9-53EE-4190-9ADB-BD65A6F2094B}" srcOrd="1" destOrd="0" parTransId="{C527F892-A5E8-4DFC-BE35-FAD3E3D0976E}" sibTransId="{39107FDA-5E42-422D-9D29-D1484ACD0F4D}"/>
    <dgm:cxn modelId="{CEEF605A-2C61-4D54-B15A-2F3693154AC2}" type="presOf" srcId="{C441E2D4-B5F5-431A-8FF6-8BF452DE8E8F}" destId="{B791B75F-4278-4ADC-8D14-DF749AF02CA9}" srcOrd="0" destOrd="0" presId="urn:microsoft.com/office/officeart/2005/8/layout/vList5"/>
    <dgm:cxn modelId="{71878D9D-5252-449A-A2EE-C6C7D56F864F}" srcId="{5CD233D9-283B-40F0-B93A-9E1A5DAA44D8}" destId="{655233D7-3243-4A28-9F12-3EC0E79360B7}" srcOrd="2" destOrd="0" parTransId="{487E54AC-B434-4FB2-82AC-FF36A25E1B3E}" sibTransId="{C795A0D1-0014-40D3-9511-5FF555A85D24}"/>
    <dgm:cxn modelId="{413A0519-CE16-4634-A95A-A083D7DA0D56}" type="presOf" srcId="{655233D7-3243-4A28-9F12-3EC0E79360B7}" destId="{1B87B9D2-0B79-4C55-9C4F-5E933FA353DD}" srcOrd="0" destOrd="2" presId="urn:microsoft.com/office/officeart/2005/8/layout/vList5"/>
    <dgm:cxn modelId="{C55F8D2C-A54F-4DF9-B674-F4EDA678ECF7}" srcId="{B112C6A8-F5C1-4140-A074-E4108601FC23}" destId="{EF37CB2A-9444-4B00-A6C4-5C2D66F1CD48}" srcOrd="2" destOrd="0" parTransId="{D22EAD8F-F450-4A89-A719-183EAD3E063A}" sibTransId="{E2F8A3AB-EC6E-40C4-AA36-98853FCB14A2}"/>
    <dgm:cxn modelId="{742EC1AA-7C01-4D6C-8EE1-57BFC5727C20}" srcId="{5CD233D9-283B-40F0-B93A-9E1A5DAA44D8}" destId="{A0136AA2-E781-4789-A94B-64B80F4C6F7F}" srcOrd="1" destOrd="0" parTransId="{98B48BC8-12FA-448A-AB38-8C14A956C3DE}" sibTransId="{DD07315C-0693-4379-A07D-EDDB9CB1D90B}"/>
    <dgm:cxn modelId="{2D85A3E6-225A-4D38-B50C-4A632139B362}" type="presOf" srcId="{F074B878-1627-4B9F-AAD1-F4B717E38028}" destId="{1B87B9D2-0B79-4C55-9C4F-5E933FA353DD}" srcOrd="0" destOrd="0" presId="urn:microsoft.com/office/officeart/2005/8/layout/vList5"/>
    <dgm:cxn modelId="{A30E676F-5DA8-4BB4-9953-49578524061F}" type="presOf" srcId="{B112C6A8-F5C1-4140-A074-E4108601FC23}" destId="{C08A6012-7DF3-42D0-962E-DCC6214514EC}" srcOrd="0" destOrd="0" presId="urn:microsoft.com/office/officeart/2005/8/layout/vList5"/>
    <dgm:cxn modelId="{99641602-7A2D-46A8-80C9-D7DACF275C53}" srcId="{CF4FD9D2-146E-4C4E-85F0-DA6DE9FEBD2E}" destId="{5CD233D9-283B-40F0-B93A-9E1A5DAA44D8}" srcOrd="0" destOrd="0" parTransId="{00068A8E-D700-4CC1-8637-B4DD518CD001}" sibTransId="{863DEC8B-8FF3-4BCF-AE04-E73A25BA7333}"/>
    <dgm:cxn modelId="{7497BA2D-9763-4245-B4DD-2103758B5EDE}" type="presOf" srcId="{CF4FD9D2-146E-4C4E-85F0-DA6DE9FEBD2E}" destId="{984B3218-3341-44AB-8EE7-5C9955E23E4C}" srcOrd="0" destOrd="0" presId="urn:microsoft.com/office/officeart/2005/8/layout/vList5"/>
    <dgm:cxn modelId="{96BBF650-B75B-4900-8E5E-CBE60D2296F4}" type="presOf" srcId="{EF37CB2A-9444-4B00-A6C4-5C2D66F1CD48}" destId="{E15D3107-C695-4CE7-A5FD-C40FE19F4999}" srcOrd="0" destOrd="2" presId="urn:microsoft.com/office/officeart/2005/8/layout/vList5"/>
    <dgm:cxn modelId="{3A1A8744-3DAA-495B-90BC-B32E7606EDF0}" srcId="{5CD233D9-283B-40F0-B93A-9E1A5DAA44D8}" destId="{F074B878-1627-4B9F-AAD1-F4B717E38028}" srcOrd="0" destOrd="0" parTransId="{4FA34A57-37EC-41AA-AC9D-19292B15F6F6}" sibTransId="{750CBDE3-D798-4A4C-9F5B-7A51002B3884}"/>
    <dgm:cxn modelId="{634F1389-2FF2-48E2-B74A-45B587AF92F1}" type="presParOf" srcId="{984B3218-3341-44AB-8EE7-5C9955E23E4C}" destId="{786A12F6-1FE6-48C7-AE78-B9A56DBF335A}" srcOrd="0" destOrd="0" presId="urn:microsoft.com/office/officeart/2005/8/layout/vList5"/>
    <dgm:cxn modelId="{D8375246-8E07-44AB-B2C7-D809641D364F}" type="presParOf" srcId="{786A12F6-1FE6-48C7-AE78-B9A56DBF335A}" destId="{96AB0A95-8764-4EE5-A648-CC485E04C035}" srcOrd="0" destOrd="0" presId="urn:microsoft.com/office/officeart/2005/8/layout/vList5"/>
    <dgm:cxn modelId="{18FE7798-F472-4D51-B1B0-5421A6D02E94}" type="presParOf" srcId="{786A12F6-1FE6-48C7-AE78-B9A56DBF335A}" destId="{1B87B9D2-0B79-4C55-9C4F-5E933FA353DD}" srcOrd="1" destOrd="0" presId="urn:microsoft.com/office/officeart/2005/8/layout/vList5"/>
    <dgm:cxn modelId="{6371CE38-CD12-4865-8165-B85E7B753056}" type="presParOf" srcId="{984B3218-3341-44AB-8EE7-5C9955E23E4C}" destId="{B2549097-039E-4B42-81E8-6CDB7FEA3ADA}" srcOrd="1" destOrd="0" presId="urn:microsoft.com/office/officeart/2005/8/layout/vList5"/>
    <dgm:cxn modelId="{4CA9B416-EBEA-4163-BD07-A197A4D029B8}" type="presParOf" srcId="{984B3218-3341-44AB-8EE7-5C9955E23E4C}" destId="{026CA347-9720-48ED-B1D1-96C14872EED6}" srcOrd="2" destOrd="0" presId="urn:microsoft.com/office/officeart/2005/8/layout/vList5"/>
    <dgm:cxn modelId="{6D2420EE-C6A7-43E7-8041-4EC86683F6B7}" type="presParOf" srcId="{026CA347-9720-48ED-B1D1-96C14872EED6}" destId="{C08A6012-7DF3-42D0-962E-DCC6214514EC}" srcOrd="0" destOrd="0" presId="urn:microsoft.com/office/officeart/2005/8/layout/vList5"/>
    <dgm:cxn modelId="{579267BE-8EB8-4595-92FA-F8082032A425}" type="presParOf" srcId="{026CA347-9720-48ED-B1D1-96C14872EED6}" destId="{E15D3107-C695-4CE7-A5FD-C40FE19F4999}" srcOrd="1" destOrd="0" presId="urn:microsoft.com/office/officeart/2005/8/layout/vList5"/>
    <dgm:cxn modelId="{B52FF96A-1A82-4E44-88F6-1B91BFBAB59C}" type="presParOf" srcId="{984B3218-3341-44AB-8EE7-5C9955E23E4C}" destId="{F27A277E-AF4E-4C5C-9E0B-D07E217700EB}" srcOrd="3" destOrd="0" presId="urn:microsoft.com/office/officeart/2005/8/layout/vList5"/>
    <dgm:cxn modelId="{CCC165DD-991B-4DDA-9A6A-562A9A6BD5AF}" type="presParOf" srcId="{984B3218-3341-44AB-8EE7-5C9955E23E4C}" destId="{252C642F-6327-4BF1-B158-6A678407DD82}" srcOrd="4" destOrd="0" presId="urn:microsoft.com/office/officeart/2005/8/layout/vList5"/>
    <dgm:cxn modelId="{FC46125F-BEFA-44CC-97DA-3D2ACE8772A0}" type="presParOf" srcId="{252C642F-6327-4BF1-B158-6A678407DD82}" destId="{097EE4AA-3656-4F92-BC90-59077E299598}" srcOrd="0" destOrd="0" presId="urn:microsoft.com/office/officeart/2005/8/layout/vList5"/>
    <dgm:cxn modelId="{46D9F8B4-6EE8-48F4-A889-AEEDCDF8CCF6}" type="presParOf" srcId="{252C642F-6327-4BF1-B158-6A678407DD82}" destId="{B791B75F-4278-4ADC-8D14-DF749AF02C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208650-F2E8-450B-A57C-50D0651A72D5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AC4A9A0D-75E8-4993-ABFB-63D45CCD4745}">
      <dgm:prSet phldrT="[Texto]" custT="1"/>
      <dgm:spPr/>
      <dgm:t>
        <a:bodyPr/>
        <a:lstStyle/>
        <a:p>
          <a:r>
            <a:rPr lang="es-ES" sz="2000" dirty="0" smtClean="0"/>
            <a:t>Convocatorias</a:t>
          </a:r>
          <a:endParaRPr lang="es-ES" sz="2000" dirty="0"/>
        </a:p>
      </dgm:t>
    </dgm:pt>
    <dgm:pt modelId="{5AEBFB08-79A7-4582-858C-4D4FB2EE0703}" type="parTrans" cxnId="{858FE364-776F-4994-9893-998D9500B252}">
      <dgm:prSet/>
      <dgm:spPr/>
      <dgm:t>
        <a:bodyPr/>
        <a:lstStyle/>
        <a:p>
          <a:endParaRPr lang="es-ES"/>
        </a:p>
      </dgm:t>
    </dgm:pt>
    <dgm:pt modelId="{08C63FCA-98A1-4F2B-A4F0-1A8BB1F57235}" type="sibTrans" cxnId="{858FE364-776F-4994-9893-998D9500B252}">
      <dgm:prSet/>
      <dgm:spPr/>
      <dgm:t>
        <a:bodyPr/>
        <a:lstStyle/>
        <a:p>
          <a:endParaRPr lang="es-ES"/>
        </a:p>
      </dgm:t>
    </dgm:pt>
    <dgm:pt modelId="{DC126D47-16A0-49CD-8225-D776A792AF4E}">
      <dgm:prSet phldrT="[Texto]"/>
      <dgm:spPr/>
      <dgm:t>
        <a:bodyPr/>
        <a:lstStyle/>
        <a:p>
          <a:r>
            <a:rPr lang="es-ES" dirty="0" smtClean="0"/>
            <a:t>Años 2015- 2016: 15 realizadas</a:t>
          </a:r>
          <a:endParaRPr lang="es-ES" dirty="0"/>
        </a:p>
      </dgm:t>
    </dgm:pt>
    <dgm:pt modelId="{54675A8B-3871-4C7D-8618-537A3A7BB073}" type="parTrans" cxnId="{8C2D18EB-22F4-42BA-8503-13EFE729E511}">
      <dgm:prSet/>
      <dgm:spPr/>
      <dgm:t>
        <a:bodyPr/>
        <a:lstStyle/>
        <a:p>
          <a:endParaRPr lang="es-ES"/>
        </a:p>
      </dgm:t>
    </dgm:pt>
    <dgm:pt modelId="{D39E6D23-A3C5-4D9E-8BF9-250FAE0142C9}" type="sibTrans" cxnId="{8C2D18EB-22F4-42BA-8503-13EFE729E511}">
      <dgm:prSet/>
      <dgm:spPr/>
      <dgm:t>
        <a:bodyPr/>
        <a:lstStyle/>
        <a:p>
          <a:endParaRPr lang="es-ES"/>
        </a:p>
      </dgm:t>
    </dgm:pt>
    <dgm:pt modelId="{59D856CD-F899-4AE3-A2DE-CFA5806622C8}">
      <dgm:prSet phldrT="[Texto]"/>
      <dgm:spPr/>
      <dgm:t>
        <a:bodyPr/>
        <a:lstStyle/>
        <a:p>
          <a:r>
            <a:rPr lang="es-ES" dirty="0" smtClean="0"/>
            <a:t>Postulaciones recibidas: 3000 (aprox.)</a:t>
          </a:r>
          <a:endParaRPr lang="es-ES" dirty="0"/>
        </a:p>
      </dgm:t>
    </dgm:pt>
    <dgm:pt modelId="{A718E42C-8008-4E67-9281-A3989360DAA7}" type="parTrans" cxnId="{B9A22257-A459-46D6-ABED-4D2BB2114B51}">
      <dgm:prSet/>
      <dgm:spPr/>
      <dgm:t>
        <a:bodyPr/>
        <a:lstStyle/>
        <a:p>
          <a:endParaRPr lang="es-ES"/>
        </a:p>
      </dgm:t>
    </dgm:pt>
    <dgm:pt modelId="{2D294665-9780-4D8C-B782-C6A195709615}" type="sibTrans" cxnId="{B9A22257-A459-46D6-ABED-4D2BB2114B51}">
      <dgm:prSet/>
      <dgm:spPr/>
      <dgm:t>
        <a:bodyPr/>
        <a:lstStyle/>
        <a:p>
          <a:endParaRPr lang="es-ES"/>
        </a:p>
      </dgm:t>
    </dgm:pt>
    <dgm:pt modelId="{A573752A-393F-4371-9E74-9922F92D59ED}">
      <dgm:prSet phldrT="[Texto]" custT="1"/>
      <dgm:spPr/>
      <dgm:t>
        <a:bodyPr/>
        <a:lstStyle/>
        <a:p>
          <a:r>
            <a:rPr lang="es-ES" sz="2000" dirty="0" smtClean="0"/>
            <a:t>Evaluaciones </a:t>
          </a:r>
          <a:endParaRPr lang="es-ES" sz="2000" dirty="0"/>
        </a:p>
      </dgm:t>
    </dgm:pt>
    <dgm:pt modelId="{C0BDDB2F-2978-4502-9D6E-3F742A67FFB1}" type="parTrans" cxnId="{8E74B0F5-4920-454D-89AE-774ABCEDF533}">
      <dgm:prSet/>
      <dgm:spPr/>
      <dgm:t>
        <a:bodyPr/>
        <a:lstStyle/>
        <a:p>
          <a:endParaRPr lang="es-ES"/>
        </a:p>
      </dgm:t>
    </dgm:pt>
    <dgm:pt modelId="{026D6845-3EA0-4D19-8A9E-C0A097C7645F}" type="sibTrans" cxnId="{8E74B0F5-4920-454D-89AE-774ABCEDF533}">
      <dgm:prSet/>
      <dgm:spPr/>
      <dgm:t>
        <a:bodyPr/>
        <a:lstStyle/>
        <a:p>
          <a:endParaRPr lang="es-ES"/>
        </a:p>
      </dgm:t>
    </dgm:pt>
    <dgm:pt modelId="{8C16E257-E8BC-488D-A683-7632FF2E1CD4}">
      <dgm:prSet phldrT="[Texto]"/>
      <dgm:spPr/>
      <dgm:t>
        <a:bodyPr/>
        <a:lstStyle/>
        <a:p>
          <a:r>
            <a:rPr lang="es-ES" dirty="0" smtClean="0"/>
            <a:t>Años 2015-2016: 1500, con la participación de pares investigadores de la región </a:t>
          </a:r>
          <a:endParaRPr lang="es-ES" dirty="0"/>
        </a:p>
      </dgm:t>
    </dgm:pt>
    <dgm:pt modelId="{7A47372B-F590-48B6-AE86-8443F2C40956}" type="parTrans" cxnId="{3E2DCA5A-2518-4B45-BFEB-799430EFE851}">
      <dgm:prSet/>
      <dgm:spPr/>
      <dgm:t>
        <a:bodyPr/>
        <a:lstStyle/>
        <a:p>
          <a:endParaRPr lang="es-ES"/>
        </a:p>
      </dgm:t>
    </dgm:pt>
    <dgm:pt modelId="{B35FD812-7BBD-44DC-954A-F0DA351EE079}" type="sibTrans" cxnId="{3E2DCA5A-2518-4B45-BFEB-799430EFE851}">
      <dgm:prSet/>
      <dgm:spPr/>
      <dgm:t>
        <a:bodyPr/>
        <a:lstStyle/>
        <a:p>
          <a:endParaRPr lang="es-ES"/>
        </a:p>
      </dgm:t>
    </dgm:pt>
    <dgm:pt modelId="{680486F7-4332-49D2-9018-AB45ACDD001B}">
      <dgm:prSet phldrT="[Texto]" custT="1"/>
      <dgm:spPr/>
      <dgm:t>
        <a:bodyPr/>
        <a:lstStyle/>
        <a:p>
          <a:r>
            <a:rPr lang="es-ES" sz="2000" dirty="0" smtClean="0"/>
            <a:t>Instituciones</a:t>
          </a:r>
          <a:r>
            <a:rPr lang="es-ES" sz="2900" dirty="0" smtClean="0"/>
            <a:t> </a:t>
          </a:r>
          <a:endParaRPr lang="es-ES" sz="2900" dirty="0"/>
        </a:p>
      </dgm:t>
    </dgm:pt>
    <dgm:pt modelId="{CCF8F6A6-F220-4469-A3AB-D8B9BA26A111}" type="parTrans" cxnId="{B1B28831-68FC-4DD6-9BB8-B521839C41FB}">
      <dgm:prSet/>
      <dgm:spPr/>
      <dgm:t>
        <a:bodyPr/>
        <a:lstStyle/>
        <a:p>
          <a:endParaRPr lang="es-ES"/>
        </a:p>
      </dgm:t>
    </dgm:pt>
    <dgm:pt modelId="{6153E994-F8FE-480C-AA68-A6C443F988D8}" type="sibTrans" cxnId="{B1B28831-68FC-4DD6-9BB8-B521839C41FB}">
      <dgm:prSet/>
      <dgm:spPr/>
      <dgm:t>
        <a:bodyPr/>
        <a:lstStyle/>
        <a:p>
          <a:endParaRPr lang="es-ES"/>
        </a:p>
      </dgm:t>
    </dgm:pt>
    <dgm:pt modelId="{5F965E2D-687A-47C9-BE66-D99493E7E92F}">
      <dgm:prSet phldrT="[Texto]" custT="1"/>
      <dgm:spPr/>
      <dgm:t>
        <a:bodyPr/>
        <a:lstStyle/>
        <a:p>
          <a:r>
            <a:rPr lang="es-ES" sz="1800" dirty="0" smtClean="0"/>
            <a:t>Seguimiento y rendición: 588</a:t>
          </a:r>
          <a:endParaRPr lang="es-ES" sz="1800" dirty="0"/>
        </a:p>
      </dgm:t>
    </dgm:pt>
    <dgm:pt modelId="{8FC69284-00C4-4C27-9169-0A352B76609A}" type="parTrans" cxnId="{D09F19FE-0A28-4580-9415-7CF52F8D6999}">
      <dgm:prSet/>
      <dgm:spPr/>
      <dgm:t>
        <a:bodyPr/>
        <a:lstStyle/>
        <a:p>
          <a:endParaRPr lang="es-ES"/>
        </a:p>
      </dgm:t>
    </dgm:pt>
    <dgm:pt modelId="{3AE8E12B-C96C-448E-BB7E-8846EE8C467F}" type="sibTrans" cxnId="{D09F19FE-0A28-4580-9415-7CF52F8D6999}">
      <dgm:prSet/>
      <dgm:spPr/>
      <dgm:t>
        <a:bodyPr/>
        <a:lstStyle/>
        <a:p>
          <a:endParaRPr lang="es-ES"/>
        </a:p>
      </dgm:t>
    </dgm:pt>
    <dgm:pt modelId="{F717DE3A-4D75-4C10-AC69-9E32D3EF3757}">
      <dgm:prSet phldrT="[Texto]"/>
      <dgm:spPr/>
      <dgm:t>
        <a:bodyPr/>
        <a:lstStyle/>
        <a:p>
          <a:r>
            <a:rPr lang="es-ES" dirty="0" smtClean="0"/>
            <a:t>Postulaciones finalizadas: 1500 (aprox.)</a:t>
          </a:r>
          <a:endParaRPr lang="es-ES" dirty="0"/>
        </a:p>
      </dgm:t>
    </dgm:pt>
    <dgm:pt modelId="{B4DBC081-C0C5-43D5-815E-465BBCF47FEB}" type="parTrans" cxnId="{B81A9BDE-6030-443F-B517-18D90EA1E89F}">
      <dgm:prSet/>
      <dgm:spPr/>
      <dgm:t>
        <a:bodyPr/>
        <a:lstStyle/>
        <a:p>
          <a:endParaRPr lang="es-ES"/>
        </a:p>
      </dgm:t>
    </dgm:pt>
    <dgm:pt modelId="{9CB9B160-8F44-4CC5-9871-48CBAF53B450}" type="sibTrans" cxnId="{B81A9BDE-6030-443F-B517-18D90EA1E89F}">
      <dgm:prSet/>
      <dgm:spPr/>
      <dgm:t>
        <a:bodyPr/>
        <a:lstStyle/>
        <a:p>
          <a:endParaRPr lang="es-ES"/>
        </a:p>
      </dgm:t>
    </dgm:pt>
    <dgm:pt modelId="{F36A64A0-17F1-4C8E-9A79-5A8921AFC68A}">
      <dgm:prSet phldrT="[Texto]"/>
      <dgm:spPr/>
      <dgm:t>
        <a:bodyPr/>
        <a:lstStyle/>
        <a:p>
          <a:r>
            <a:rPr lang="es-ES" dirty="0" smtClean="0"/>
            <a:t>220 del Paraguay </a:t>
          </a:r>
          <a:endParaRPr lang="es-ES" dirty="0"/>
        </a:p>
      </dgm:t>
    </dgm:pt>
    <dgm:pt modelId="{78A59B66-A342-4F3B-8A80-201A597EB29E}" type="parTrans" cxnId="{36969490-894F-48B1-B8AC-C4F51592DA80}">
      <dgm:prSet/>
      <dgm:spPr/>
      <dgm:t>
        <a:bodyPr/>
        <a:lstStyle/>
        <a:p>
          <a:endParaRPr lang="es-ES"/>
        </a:p>
      </dgm:t>
    </dgm:pt>
    <dgm:pt modelId="{6417FA17-23D1-4293-8FB4-E1B91A7C77E7}" type="sibTrans" cxnId="{36969490-894F-48B1-B8AC-C4F51592DA80}">
      <dgm:prSet/>
      <dgm:spPr/>
      <dgm:t>
        <a:bodyPr/>
        <a:lstStyle/>
        <a:p>
          <a:endParaRPr lang="es-ES"/>
        </a:p>
      </dgm:t>
    </dgm:pt>
    <dgm:pt modelId="{C9E6F45A-1142-4711-9FD5-4C2BE5D9C12A}">
      <dgm:prSet phldrT="[Texto]" custT="1"/>
      <dgm:spPr/>
      <dgm:t>
        <a:bodyPr/>
        <a:lstStyle/>
        <a:p>
          <a:r>
            <a:rPr lang="es-ES" sz="2000" dirty="0" smtClean="0"/>
            <a:t>Programas y proyectos</a:t>
          </a:r>
          <a:endParaRPr lang="es-ES" sz="2000" dirty="0"/>
        </a:p>
      </dgm:t>
    </dgm:pt>
    <dgm:pt modelId="{FDA19B6C-36FB-49B2-9569-3DA8C35943E4}" type="parTrans" cxnId="{CD3B4C04-FB27-4871-A8A0-65E287C87301}">
      <dgm:prSet/>
      <dgm:spPr/>
      <dgm:t>
        <a:bodyPr/>
        <a:lstStyle/>
        <a:p>
          <a:endParaRPr lang="es-ES"/>
        </a:p>
      </dgm:t>
    </dgm:pt>
    <dgm:pt modelId="{1A2BB296-C4F7-4BED-9D30-C382E51E5D81}" type="sibTrans" cxnId="{CD3B4C04-FB27-4871-A8A0-65E287C87301}">
      <dgm:prSet/>
      <dgm:spPr/>
      <dgm:t>
        <a:bodyPr/>
        <a:lstStyle/>
        <a:p>
          <a:endParaRPr lang="es-ES"/>
        </a:p>
      </dgm:t>
    </dgm:pt>
    <dgm:pt modelId="{9D509605-5FBE-488D-A8FB-65194264827A}">
      <dgm:prSet phldrT="[Texto]" custT="1"/>
      <dgm:spPr/>
      <dgm:t>
        <a:bodyPr/>
        <a:lstStyle/>
        <a:p>
          <a:r>
            <a:rPr lang="es-ES" sz="1800" dirty="0" smtClean="0"/>
            <a:t>Nro. de usuarios activos: 20.441</a:t>
          </a:r>
          <a:endParaRPr lang="es-ES" sz="1800" dirty="0"/>
        </a:p>
      </dgm:t>
    </dgm:pt>
    <dgm:pt modelId="{745298FF-F02C-464E-8D1E-999280F86D25}" type="parTrans" cxnId="{7DF48638-5EEB-40CB-A142-EFCA51B7EF7B}">
      <dgm:prSet/>
      <dgm:spPr/>
      <dgm:t>
        <a:bodyPr/>
        <a:lstStyle/>
        <a:p>
          <a:endParaRPr lang="es-ES"/>
        </a:p>
      </dgm:t>
    </dgm:pt>
    <dgm:pt modelId="{665C0B6E-8307-49DA-A2EA-0F2A2691140E}" type="sibTrans" cxnId="{7DF48638-5EEB-40CB-A142-EFCA51B7EF7B}">
      <dgm:prSet/>
      <dgm:spPr/>
      <dgm:t>
        <a:bodyPr/>
        <a:lstStyle/>
        <a:p>
          <a:endParaRPr lang="es-ES"/>
        </a:p>
      </dgm:t>
    </dgm:pt>
    <dgm:pt modelId="{BFD0BC11-09BC-4889-A1E4-054FBA463E07}">
      <dgm:prSet phldrT="[Texto]" custT="1"/>
      <dgm:spPr/>
      <dgm:t>
        <a:bodyPr/>
        <a:lstStyle/>
        <a:p>
          <a:r>
            <a:rPr lang="es-ES" sz="1800" dirty="0" smtClean="0"/>
            <a:t>En el último mes: 774 </a:t>
          </a:r>
          <a:endParaRPr lang="es-ES" sz="1800" dirty="0"/>
        </a:p>
      </dgm:t>
    </dgm:pt>
    <dgm:pt modelId="{5C593991-E4A7-4E59-B9BE-4DDFCB224994}" type="parTrans" cxnId="{A4EA0187-6B8F-4086-8A41-0AF6C09E4C85}">
      <dgm:prSet/>
      <dgm:spPr/>
      <dgm:t>
        <a:bodyPr/>
        <a:lstStyle/>
        <a:p>
          <a:endParaRPr lang="es-ES"/>
        </a:p>
      </dgm:t>
    </dgm:pt>
    <dgm:pt modelId="{A63C23DF-5FA0-497D-9F00-800963724BE9}" type="sibTrans" cxnId="{A4EA0187-6B8F-4086-8A41-0AF6C09E4C85}">
      <dgm:prSet/>
      <dgm:spPr/>
      <dgm:t>
        <a:bodyPr/>
        <a:lstStyle/>
        <a:p>
          <a:endParaRPr lang="es-ES"/>
        </a:p>
      </dgm:t>
    </dgm:pt>
    <dgm:pt modelId="{3CE374E6-5462-47B5-B317-FAA940F80673}" type="pres">
      <dgm:prSet presAssocID="{26208650-F2E8-450B-A57C-50D0651A72D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1477BBCD-53DE-45E4-9418-8DDA84E05BD2}" type="pres">
      <dgm:prSet presAssocID="{AC4A9A0D-75E8-4993-ABFB-63D45CCD4745}" presName="compNode" presStyleCnt="0"/>
      <dgm:spPr/>
    </dgm:pt>
    <dgm:pt modelId="{576CF43D-51B5-402C-9BBE-2E2B213BCBBB}" type="pres">
      <dgm:prSet presAssocID="{AC4A9A0D-75E8-4993-ABFB-63D45CCD4745}" presName="aNode" presStyleLbl="bgShp" presStyleIdx="0" presStyleCnt="4"/>
      <dgm:spPr/>
      <dgm:t>
        <a:bodyPr/>
        <a:lstStyle/>
        <a:p>
          <a:endParaRPr lang="es-ES"/>
        </a:p>
      </dgm:t>
    </dgm:pt>
    <dgm:pt modelId="{FE97BF25-CFDB-4153-BF34-50F25E105617}" type="pres">
      <dgm:prSet presAssocID="{AC4A9A0D-75E8-4993-ABFB-63D45CCD4745}" presName="textNode" presStyleLbl="bgShp" presStyleIdx="0" presStyleCnt="4"/>
      <dgm:spPr/>
      <dgm:t>
        <a:bodyPr/>
        <a:lstStyle/>
        <a:p>
          <a:endParaRPr lang="es-ES"/>
        </a:p>
      </dgm:t>
    </dgm:pt>
    <dgm:pt modelId="{EB2814AF-6E97-4030-8B42-81869C5D1A97}" type="pres">
      <dgm:prSet presAssocID="{AC4A9A0D-75E8-4993-ABFB-63D45CCD4745}" presName="compChildNode" presStyleCnt="0"/>
      <dgm:spPr/>
    </dgm:pt>
    <dgm:pt modelId="{8D24D158-744C-4285-AFD2-DF710EADCC66}" type="pres">
      <dgm:prSet presAssocID="{AC4A9A0D-75E8-4993-ABFB-63D45CCD4745}" presName="theInnerList" presStyleCnt="0"/>
      <dgm:spPr/>
    </dgm:pt>
    <dgm:pt modelId="{7B58A6A1-22D7-405C-A678-43D4DEF5A34D}" type="pres">
      <dgm:prSet presAssocID="{DC126D47-16A0-49CD-8225-D776A792AF4E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6011EB7E-9A37-4EF2-B869-24A29D2CD1E0}" type="pres">
      <dgm:prSet presAssocID="{DC126D47-16A0-49CD-8225-D776A792AF4E}" presName="aSpace2" presStyleCnt="0"/>
      <dgm:spPr/>
    </dgm:pt>
    <dgm:pt modelId="{78774A26-09ED-4943-9CCB-DC2704703D03}" type="pres">
      <dgm:prSet presAssocID="{59D856CD-F899-4AE3-A2DE-CFA5806622C8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60DC1B-6025-4ED7-B822-53C231AAA964}" type="pres">
      <dgm:prSet presAssocID="{59D856CD-F899-4AE3-A2DE-CFA5806622C8}" presName="aSpace2" presStyleCnt="0"/>
      <dgm:spPr/>
    </dgm:pt>
    <dgm:pt modelId="{7E00BF90-E6D4-4406-A1F6-1BCCCA44CD64}" type="pres">
      <dgm:prSet presAssocID="{F717DE3A-4D75-4C10-AC69-9E32D3EF3757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77033F9B-2ED4-4A9A-89CC-9FACDFB41D3C}" type="pres">
      <dgm:prSet presAssocID="{AC4A9A0D-75E8-4993-ABFB-63D45CCD4745}" presName="aSpace" presStyleCnt="0"/>
      <dgm:spPr/>
    </dgm:pt>
    <dgm:pt modelId="{F634D9A4-3BB7-4EC2-8E3D-0BABC8FD2FBB}" type="pres">
      <dgm:prSet presAssocID="{A573752A-393F-4371-9E74-9922F92D59ED}" presName="compNode" presStyleCnt="0"/>
      <dgm:spPr/>
    </dgm:pt>
    <dgm:pt modelId="{0829DFEA-2678-4482-A5B8-B3CB807136EF}" type="pres">
      <dgm:prSet presAssocID="{A573752A-393F-4371-9E74-9922F92D59ED}" presName="aNode" presStyleLbl="bgShp" presStyleIdx="1" presStyleCnt="4"/>
      <dgm:spPr/>
      <dgm:t>
        <a:bodyPr/>
        <a:lstStyle/>
        <a:p>
          <a:endParaRPr lang="es-PY"/>
        </a:p>
      </dgm:t>
    </dgm:pt>
    <dgm:pt modelId="{999E20C1-DBA1-4B62-A44F-57948D34DCC3}" type="pres">
      <dgm:prSet presAssocID="{A573752A-393F-4371-9E74-9922F92D59ED}" presName="textNode" presStyleLbl="bgShp" presStyleIdx="1" presStyleCnt="4"/>
      <dgm:spPr/>
      <dgm:t>
        <a:bodyPr/>
        <a:lstStyle/>
        <a:p>
          <a:endParaRPr lang="es-PY"/>
        </a:p>
      </dgm:t>
    </dgm:pt>
    <dgm:pt modelId="{8E7CF0E0-2DAC-40C5-BDBF-8BE8F65B9E43}" type="pres">
      <dgm:prSet presAssocID="{A573752A-393F-4371-9E74-9922F92D59ED}" presName="compChildNode" presStyleCnt="0"/>
      <dgm:spPr/>
    </dgm:pt>
    <dgm:pt modelId="{E5496174-1C90-44C5-BEDB-5A8F13FB488A}" type="pres">
      <dgm:prSet presAssocID="{A573752A-393F-4371-9E74-9922F92D59ED}" presName="theInnerList" presStyleCnt="0"/>
      <dgm:spPr/>
    </dgm:pt>
    <dgm:pt modelId="{6B054B27-18E6-4F52-97E9-547562CF2EF4}" type="pres">
      <dgm:prSet presAssocID="{8C16E257-E8BC-488D-A683-7632FF2E1CD4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5F607C-84F8-45DC-9D76-1FA8B5B0A6E1}" type="pres">
      <dgm:prSet presAssocID="{A573752A-393F-4371-9E74-9922F92D59ED}" presName="aSpace" presStyleCnt="0"/>
      <dgm:spPr/>
    </dgm:pt>
    <dgm:pt modelId="{6A0D5E5A-F885-4BE4-9BA7-290B776E435F}" type="pres">
      <dgm:prSet presAssocID="{680486F7-4332-49D2-9018-AB45ACDD001B}" presName="compNode" presStyleCnt="0"/>
      <dgm:spPr/>
    </dgm:pt>
    <dgm:pt modelId="{408C7A8B-3D29-46D2-9B75-4613E7FF67E5}" type="pres">
      <dgm:prSet presAssocID="{680486F7-4332-49D2-9018-AB45ACDD001B}" presName="aNode" presStyleLbl="bgShp" presStyleIdx="2" presStyleCnt="4"/>
      <dgm:spPr/>
      <dgm:t>
        <a:bodyPr/>
        <a:lstStyle/>
        <a:p>
          <a:endParaRPr lang="es-PY"/>
        </a:p>
      </dgm:t>
    </dgm:pt>
    <dgm:pt modelId="{1FDC1250-F32F-41C6-8ED1-8E562A1E37B2}" type="pres">
      <dgm:prSet presAssocID="{680486F7-4332-49D2-9018-AB45ACDD001B}" presName="textNode" presStyleLbl="bgShp" presStyleIdx="2" presStyleCnt="4"/>
      <dgm:spPr/>
      <dgm:t>
        <a:bodyPr/>
        <a:lstStyle/>
        <a:p>
          <a:endParaRPr lang="es-PY"/>
        </a:p>
      </dgm:t>
    </dgm:pt>
    <dgm:pt modelId="{57D871FA-463A-495A-BA69-9B935542518D}" type="pres">
      <dgm:prSet presAssocID="{680486F7-4332-49D2-9018-AB45ACDD001B}" presName="compChildNode" presStyleCnt="0"/>
      <dgm:spPr/>
    </dgm:pt>
    <dgm:pt modelId="{4FE65D11-8E27-42A2-9277-9F5799EEDBB2}" type="pres">
      <dgm:prSet presAssocID="{680486F7-4332-49D2-9018-AB45ACDD001B}" presName="theInnerList" presStyleCnt="0"/>
      <dgm:spPr/>
    </dgm:pt>
    <dgm:pt modelId="{53576594-5966-4A75-95D5-E44937627020}" type="pres">
      <dgm:prSet presAssocID="{F36A64A0-17F1-4C8E-9A79-5A8921AFC68A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5E520365-78A5-4B9F-90A8-7DE99CE2ACF7}" type="pres">
      <dgm:prSet presAssocID="{680486F7-4332-49D2-9018-AB45ACDD001B}" presName="aSpace" presStyleCnt="0"/>
      <dgm:spPr/>
    </dgm:pt>
    <dgm:pt modelId="{629404B1-0BB1-4989-BD77-B6A30FD2234A}" type="pres">
      <dgm:prSet presAssocID="{C9E6F45A-1142-4711-9FD5-4C2BE5D9C12A}" presName="compNode" presStyleCnt="0"/>
      <dgm:spPr/>
    </dgm:pt>
    <dgm:pt modelId="{D8420F92-C128-48ED-8FED-AED0B975EE64}" type="pres">
      <dgm:prSet presAssocID="{C9E6F45A-1142-4711-9FD5-4C2BE5D9C12A}" presName="aNode" presStyleLbl="bgShp" presStyleIdx="3" presStyleCnt="4"/>
      <dgm:spPr/>
      <dgm:t>
        <a:bodyPr/>
        <a:lstStyle/>
        <a:p>
          <a:endParaRPr lang="es-PY"/>
        </a:p>
      </dgm:t>
    </dgm:pt>
    <dgm:pt modelId="{FFE90EED-EAA8-459C-AD04-A065AF3E94CA}" type="pres">
      <dgm:prSet presAssocID="{C9E6F45A-1142-4711-9FD5-4C2BE5D9C12A}" presName="textNode" presStyleLbl="bgShp" presStyleIdx="3" presStyleCnt="4"/>
      <dgm:spPr/>
      <dgm:t>
        <a:bodyPr/>
        <a:lstStyle/>
        <a:p>
          <a:endParaRPr lang="es-PY"/>
        </a:p>
      </dgm:t>
    </dgm:pt>
    <dgm:pt modelId="{340343FE-4652-495E-87CE-4D3FDDE2C828}" type="pres">
      <dgm:prSet presAssocID="{C9E6F45A-1142-4711-9FD5-4C2BE5D9C12A}" presName="compChildNode" presStyleCnt="0"/>
      <dgm:spPr/>
    </dgm:pt>
    <dgm:pt modelId="{CCE61237-7AC6-4971-8879-206133B225D0}" type="pres">
      <dgm:prSet presAssocID="{C9E6F45A-1142-4711-9FD5-4C2BE5D9C12A}" presName="theInnerList" presStyleCnt="0"/>
      <dgm:spPr/>
    </dgm:pt>
    <dgm:pt modelId="{5F65270D-70F6-4FB4-8072-E22A5CE052F3}" type="pres">
      <dgm:prSet presAssocID="{5F965E2D-687A-47C9-BE66-D99493E7E92F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980BF1C0-8D4A-4A6C-87F0-E863B8B27F72}" type="pres">
      <dgm:prSet presAssocID="{5F965E2D-687A-47C9-BE66-D99493E7E92F}" presName="aSpace2" presStyleCnt="0"/>
      <dgm:spPr/>
    </dgm:pt>
    <dgm:pt modelId="{CBE1EBA4-ED12-42C7-95F8-1B7ECDD32E62}" type="pres">
      <dgm:prSet presAssocID="{9D509605-5FBE-488D-A8FB-65194264827A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A4371050-5790-4929-B317-D3C7D9AF64FD}" type="pres">
      <dgm:prSet presAssocID="{9D509605-5FBE-488D-A8FB-65194264827A}" presName="aSpace2" presStyleCnt="0"/>
      <dgm:spPr/>
    </dgm:pt>
    <dgm:pt modelId="{3BD545A6-4075-41AC-9111-C6B71FBE8798}" type="pres">
      <dgm:prSet presAssocID="{BFD0BC11-09BC-4889-A1E4-054FBA463E07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D3B4C04-FB27-4871-A8A0-65E287C87301}" srcId="{26208650-F2E8-450B-A57C-50D0651A72D5}" destId="{C9E6F45A-1142-4711-9FD5-4C2BE5D9C12A}" srcOrd="3" destOrd="0" parTransId="{FDA19B6C-36FB-49B2-9569-3DA8C35943E4}" sibTransId="{1A2BB296-C4F7-4BED-9D30-C382E51E5D81}"/>
    <dgm:cxn modelId="{CD804829-1F05-497A-925B-4AEA0FD7138A}" type="presOf" srcId="{AC4A9A0D-75E8-4993-ABFB-63D45CCD4745}" destId="{576CF43D-51B5-402C-9BBE-2E2B213BCBBB}" srcOrd="0" destOrd="0" presId="urn:microsoft.com/office/officeart/2005/8/layout/lProcess2"/>
    <dgm:cxn modelId="{36969490-894F-48B1-B8AC-C4F51592DA80}" srcId="{680486F7-4332-49D2-9018-AB45ACDD001B}" destId="{F36A64A0-17F1-4C8E-9A79-5A8921AFC68A}" srcOrd="0" destOrd="0" parTransId="{78A59B66-A342-4F3B-8A80-201A597EB29E}" sibTransId="{6417FA17-23D1-4293-8FB4-E1B91A7C77E7}"/>
    <dgm:cxn modelId="{8C2D18EB-22F4-42BA-8503-13EFE729E511}" srcId="{AC4A9A0D-75E8-4993-ABFB-63D45CCD4745}" destId="{DC126D47-16A0-49CD-8225-D776A792AF4E}" srcOrd="0" destOrd="0" parTransId="{54675A8B-3871-4C7D-8618-537A3A7BB073}" sibTransId="{D39E6D23-A3C5-4D9E-8BF9-250FAE0142C9}"/>
    <dgm:cxn modelId="{2051C74A-34B4-4AB0-91BE-1553DA4DDAE3}" type="presOf" srcId="{5F965E2D-687A-47C9-BE66-D99493E7E92F}" destId="{5F65270D-70F6-4FB4-8072-E22A5CE052F3}" srcOrd="0" destOrd="0" presId="urn:microsoft.com/office/officeart/2005/8/layout/lProcess2"/>
    <dgm:cxn modelId="{9F42F6F7-AC1A-49D5-8248-0F6C76C806A1}" type="presOf" srcId="{A573752A-393F-4371-9E74-9922F92D59ED}" destId="{0829DFEA-2678-4482-A5B8-B3CB807136EF}" srcOrd="0" destOrd="0" presId="urn:microsoft.com/office/officeart/2005/8/layout/lProcess2"/>
    <dgm:cxn modelId="{3E2DCA5A-2518-4B45-BFEB-799430EFE851}" srcId="{A573752A-393F-4371-9E74-9922F92D59ED}" destId="{8C16E257-E8BC-488D-A683-7632FF2E1CD4}" srcOrd="0" destOrd="0" parTransId="{7A47372B-F590-48B6-AE86-8443F2C40956}" sibTransId="{B35FD812-7BBD-44DC-954A-F0DA351EE079}"/>
    <dgm:cxn modelId="{B1B28831-68FC-4DD6-9BB8-B521839C41FB}" srcId="{26208650-F2E8-450B-A57C-50D0651A72D5}" destId="{680486F7-4332-49D2-9018-AB45ACDD001B}" srcOrd="2" destOrd="0" parTransId="{CCF8F6A6-F220-4469-A3AB-D8B9BA26A111}" sibTransId="{6153E994-F8FE-480C-AA68-A6C443F988D8}"/>
    <dgm:cxn modelId="{196B90DB-BC44-4A26-9795-E415A6A0DCF0}" type="presOf" srcId="{C9E6F45A-1142-4711-9FD5-4C2BE5D9C12A}" destId="{D8420F92-C128-48ED-8FED-AED0B975EE64}" srcOrd="0" destOrd="0" presId="urn:microsoft.com/office/officeart/2005/8/layout/lProcess2"/>
    <dgm:cxn modelId="{DDDC49E5-B414-4D54-8F8E-1FFE3C19FAEF}" type="presOf" srcId="{F36A64A0-17F1-4C8E-9A79-5A8921AFC68A}" destId="{53576594-5966-4A75-95D5-E44937627020}" srcOrd="0" destOrd="0" presId="urn:microsoft.com/office/officeart/2005/8/layout/lProcess2"/>
    <dgm:cxn modelId="{13407BBA-06F0-40B6-BB0B-ED90277EFFBF}" type="presOf" srcId="{8C16E257-E8BC-488D-A683-7632FF2E1CD4}" destId="{6B054B27-18E6-4F52-97E9-547562CF2EF4}" srcOrd="0" destOrd="0" presId="urn:microsoft.com/office/officeart/2005/8/layout/lProcess2"/>
    <dgm:cxn modelId="{D09F19FE-0A28-4580-9415-7CF52F8D6999}" srcId="{C9E6F45A-1142-4711-9FD5-4C2BE5D9C12A}" destId="{5F965E2D-687A-47C9-BE66-D99493E7E92F}" srcOrd="0" destOrd="0" parTransId="{8FC69284-00C4-4C27-9169-0A352B76609A}" sibTransId="{3AE8E12B-C96C-448E-BB7E-8846EE8C467F}"/>
    <dgm:cxn modelId="{A4EA0187-6B8F-4086-8A41-0AF6C09E4C85}" srcId="{C9E6F45A-1142-4711-9FD5-4C2BE5D9C12A}" destId="{BFD0BC11-09BC-4889-A1E4-054FBA463E07}" srcOrd="2" destOrd="0" parTransId="{5C593991-E4A7-4E59-B9BE-4DDFCB224994}" sibTransId="{A63C23DF-5FA0-497D-9F00-800963724BE9}"/>
    <dgm:cxn modelId="{7DF48638-5EEB-40CB-A142-EFCA51B7EF7B}" srcId="{C9E6F45A-1142-4711-9FD5-4C2BE5D9C12A}" destId="{9D509605-5FBE-488D-A8FB-65194264827A}" srcOrd="1" destOrd="0" parTransId="{745298FF-F02C-464E-8D1E-999280F86D25}" sibTransId="{665C0B6E-8307-49DA-A2EA-0F2A2691140E}"/>
    <dgm:cxn modelId="{B81A9BDE-6030-443F-B517-18D90EA1E89F}" srcId="{AC4A9A0D-75E8-4993-ABFB-63D45CCD4745}" destId="{F717DE3A-4D75-4C10-AC69-9E32D3EF3757}" srcOrd="2" destOrd="0" parTransId="{B4DBC081-C0C5-43D5-815E-465BBCF47FEB}" sibTransId="{9CB9B160-8F44-4CC5-9871-48CBAF53B450}"/>
    <dgm:cxn modelId="{BE0D5512-F59A-491C-BCEF-DACB66748C79}" type="presOf" srcId="{680486F7-4332-49D2-9018-AB45ACDD001B}" destId="{408C7A8B-3D29-46D2-9B75-4613E7FF67E5}" srcOrd="0" destOrd="0" presId="urn:microsoft.com/office/officeart/2005/8/layout/lProcess2"/>
    <dgm:cxn modelId="{C6061D8A-E851-4F1F-97A9-BCFEB72BBB11}" type="presOf" srcId="{AC4A9A0D-75E8-4993-ABFB-63D45CCD4745}" destId="{FE97BF25-CFDB-4153-BF34-50F25E105617}" srcOrd="1" destOrd="0" presId="urn:microsoft.com/office/officeart/2005/8/layout/lProcess2"/>
    <dgm:cxn modelId="{858FE364-776F-4994-9893-998D9500B252}" srcId="{26208650-F2E8-450B-A57C-50D0651A72D5}" destId="{AC4A9A0D-75E8-4993-ABFB-63D45CCD4745}" srcOrd="0" destOrd="0" parTransId="{5AEBFB08-79A7-4582-858C-4D4FB2EE0703}" sibTransId="{08C63FCA-98A1-4F2B-A4F0-1A8BB1F57235}"/>
    <dgm:cxn modelId="{899B5606-606F-4168-A651-2B98567162E0}" type="presOf" srcId="{680486F7-4332-49D2-9018-AB45ACDD001B}" destId="{1FDC1250-F32F-41C6-8ED1-8E562A1E37B2}" srcOrd="1" destOrd="0" presId="urn:microsoft.com/office/officeart/2005/8/layout/lProcess2"/>
    <dgm:cxn modelId="{76653894-6222-4CF6-84C3-FFD033288246}" type="presOf" srcId="{A573752A-393F-4371-9E74-9922F92D59ED}" destId="{999E20C1-DBA1-4B62-A44F-57948D34DCC3}" srcOrd="1" destOrd="0" presId="urn:microsoft.com/office/officeart/2005/8/layout/lProcess2"/>
    <dgm:cxn modelId="{B9A22257-A459-46D6-ABED-4D2BB2114B51}" srcId="{AC4A9A0D-75E8-4993-ABFB-63D45CCD4745}" destId="{59D856CD-F899-4AE3-A2DE-CFA5806622C8}" srcOrd="1" destOrd="0" parTransId="{A718E42C-8008-4E67-9281-A3989360DAA7}" sibTransId="{2D294665-9780-4D8C-B782-C6A195709615}"/>
    <dgm:cxn modelId="{41A16CF8-86BA-45C0-933F-249D220B55B2}" type="presOf" srcId="{C9E6F45A-1142-4711-9FD5-4C2BE5D9C12A}" destId="{FFE90EED-EAA8-459C-AD04-A065AF3E94CA}" srcOrd="1" destOrd="0" presId="urn:microsoft.com/office/officeart/2005/8/layout/lProcess2"/>
    <dgm:cxn modelId="{E81EAADF-19E9-4FD8-BE9C-B298D94D0B9F}" type="presOf" srcId="{9D509605-5FBE-488D-A8FB-65194264827A}" destId="{CBE1EBA4-ED12-42C7-95F8-1B7ECDD32E62}" srcOrd="0" destOrd="0" presId="urn:microsoft.com/office/officeart/2005/8/layout/lProcess2"/>
    <dgm:cxn modelId="{B4E7B75A-F2EB-406A-A678-06973D08E877}" type="presOf" srcId="{F717DE3A-4D75-4C10-AC69-9E32D3EF3757}" destId="{7E00BF90-E6D4-4406-A1F6-1BCCCA44CD64}" srcOrd="0" destOrd="0" presId="urn:microsoft.com/office/officeart/2005/8/layout/lProcess2"/>
    <dgm:cxn modelId="{6F3B6073-B0A2-456A-8A61-0AB4D02FBF9F}" type="presOf" srcId="{26208650-F2E8-450B-A57C-50D0651A72D5}" destId="{3CE374E6-5462-47B5-B317-FAA940F80673}" srcOrd="0" destOrd="0" presId="urn:microsoft.com/office/officeart/2005/8/layout/lProcess2"/>
    <dgm:cxn modelId="{B045DB73-AEA3-43AF-A04F-A7C7351C5A79}" type="presOf" srcId="{BFD0BC11-09BC-4889-A1E4-054FBA463E07}" destId="{3BD545A6-4075-41AC-9111-C6B71FBE8798}" srcOrd="0" destOrd="0" presId="urn:microsoft.com/office/officeart/2005/8/layout/lProcess2"/>
    <dgm:cxn modelId="{8E74B0F5-4920-454D-89AE-774ABCEDF533}" srcId="{26208650-F2E8-450B-A57C-50D0651A72D5}" destId="{A573752A-393F-4371-9E74-9922F92D59ED}" srcOrd="1" destOrd="0" parTransId="{C0BDDB2F-2978-4502-9D6E-3F742A67FFB1}" sibTransId="{026D6845-3EA0-4D19-8A9E-C0A097C7645F}"/>
    <dgm:cxn modelId="{3CBED0D0-A422-4558-8A98-B1C3F00A0919}" type="presOf" srcId="{DC126D47-16A0-49CD-8225-D776A792AF4E}" destId="{7B58A6A1-22D7-405C-A678-43D4DEF5A34D}" srcOrd="0" destOrd="0" presId="urn:microsoft.com/office/officeart/2005/8/layout/lProcess2"/>
    <dgm:cxn modelId="{E9A29F24-FB5D-411C-8365-CCC5D8E91728}" type="presOf" srcId="{59D856CD-F899-4AE3-A2DE-CFA5806622C8}" destId="{78774A26-09ED-4943-9CCB-DC2704703D03}" srcOrd="0" destOrd="0" presId="urn:microsoft.com/office/officeart/2005/8/layout/lProcess2"/>
    <dgm:cxn modelId="{3234DC37-A4F2-4B08-9E15-25EC7EF92E6C}" type="presParOf" srcId="{3CE374E6-5462-47B5-B317-FAA940F80673}" destId="{1477BBCD-53DE-45E4-9418-8DDA84E05BD2}" srcOrd="0" destOrd="0" presId="urn:microsoft.com/office/officeart/2005/8/layout/lProcess2"/>
    <dgm:cxn modelId="{9C222234-B78F-441F-8D46-4C3B9A511029}" type="presParOf" srcId="{1477BBCD-53DE-45E4-9418-8DDA84E05BD2}" destId="{576CF43D-51B5-402C-9BBE-2E2B213BCBBB}" srcOrd="0" destOrd="0" presId="urn:microsoft.com/office/officeart/2005/8/layout/lProcess2"/>
    <dgm:cxn modelId="{33070FBE-1AC7-4E8A-808A-53CBE671306F}" type="presParOf" srcId="{1477BBCD-53DE-45E4-9418-8DDA84E05BD2}" destId="{FE97BF25-CFDB-4153-BF34-50F25E105617}" srcOrd="1" destOrd="0" presId="urn:microsoft.com/office/officeart/2005/8/layout/lProcess2"/>
    <dgm:cxn modelId="{1AD1E51B-2FB2-4496-BB0F-942148CBDDAE}" type="presParOf" srcId="{1477BBCD-53DE-45E4-9418-8DDA84E05BD2}" destId="{EB2814AF-6E97-4030-8B42-81869C5D1A97}" srcOrd="2" destOrd="0" presId="urn:microsoft.com/office/officeart/2005/8/layout/lProcess2"/>
    <dgm:cxn modelId="{D7ECE826-100D-40BD-9F17-7C5D621CAC1D}" type="presParOf" srcId="{EB2814AF-6E97-4030-8B42-81869C5D1A97}" destId="{8D24D158-744C-4285-AFD2-DF710EADCC66}" srcOrd="0" destOrd="0" presId="urn:microsoft.com/office/officeart/2005/8/layout/lProcess2"/>
    <dgm:cxn modelId="{00CA6717-1D47-437D-8FB0-90914E10EF2D}" type="presParOf" srcId="{8D24D158-744C-4285-AFD2-DF710EADCC66}" destId="{7B58A6A1-22D7-405C-A678-43D4DEF5A34D}" srcOrd="0" destOrd="0" presId="urn:microsoft.com/office/officeart/2005/8/layout/lProcess2"/>
    <dgm:cxn modelId="{AAED2C60-BD71-49CA-924F-D6616B2762D5}" type="presParOf" srcId="{8D24D158-744C-4285-AFD2-DF710EADCC66}" destId="{6011EB7E-9A37-4EF2-B869-24A29D2CD1E0}" srcOrd="1" destOrd="0" presId="urn:microsoft.com/office/officeart/2005/8/layout/lProcess2"/>
    <dgm:cxn modelId="{941F1448-711B-48F2-8E53-20A0CAEE9FB5}" type="presParOf" srcId="{8D24D158-744C-4285-AFD2-DF710EADCC66}" destId="{78774A26-09ED-4943-9CCB-DC2704703D03}" srcOrd="2" destOrd="0" presId="urn:microsoft.com/office/officeart/2005/8/layout/lProcess2"/>
    <dgm:cxn modelId="{C83D25DB-F760-4609-BA3A-E43F6DAD0782}" type="presParOf" srcId="{8D24D158-744C-4285-AFD2-DF710EADCC66}" destId="{8560DC1B-6025-4ED7-B822-53C231AAA964}" srcOrd="3" destOrd="0" presId="urn:microsoft.com/office/officeart/2005/8/layout/lProcess2"/>
    <dgm:cxn modelId="{5AB1F892-50A5-4D34-B78B-2CC4402111DE}" type="presParOf" srcId="{8D24D158-744C-4285-AFD2-DF710EADCC66}" destId="{7E00BF90-E6D4-4406-A1F6-1BCCCA44CD64}" srcOrd="4" destOrd="0" presId="urn:microsoft.com/office/officeart/2005/8/layout/lProcess2"/>
    <dgm:cxn modelId="{2EA4682F-06BE-47DA-825C-3ABE5B09AA7D}" type="presParOf" srcId="{3CE374E6-5462-47B5-B317-FAA940F80673}" destId="{77033F9B-2ED4-4A9A-89CC-9FACDFB41D3C}" srcOrd="1" destOrd="0" presId="urn:microsoft.com/office/officeart/2005/8/layout/lProcess2"/>
    <dgm:cxn modelId="{420777EC-27C7-41F3-9422-81654B643925}" type="presParOf" srcId="{3CE374E6-5462-47B5-B317-FAA940F80673}" destId="{F634D9A4-3BB7-4EC2-8E3D-0BABC8FD2FBB}" srcOrd="2" destOrd="0" presId="urn:microsoft.com/office/officeart/2005/8/layout/lProcess2"/>
    <dgm:cxn modelId="{BC2DA797-ADAC-40FA-ABA1-074677ECE7B8}" type="presParOf" srcId="{F634D9A4-3BB7-4EC2-8E3D-0BABC8FD2FBB}" destId="{0829DFEA-2678-4482-A5B8-B3CB807136EF}" srcOrd="0" destOrd="0" presId="urn:microsoft.com/office/officeart/2005/8/layout/lProcess2"/>
    <dgm:cxn modelId="{D7793ADB-6792-4C76-85FE-D96443B96DF3}" type="presParOf" srcId="{F634D9A4-3BB7-4EC2-8E3D-0BABC8FD2FBB}" destId="{999E20C1-DBA1-4B62-A44F-57948D34DCC3}" srcOrd="1" destOrd="0" presId="urn:microsoft.com/office/officeart/2005/8/layout/lProcess2"/>
    <dgm:cxn modelId="{978A5124-05BA-4EF2-A415-90DED91EB472}" type="presParOf" srcId="{F634D9A4-3BB7-4EC2-8E3D-0BABC8FD2FBB}" destId="{8E7CF0E0-2DAC-40C5-BDBF-8BE8F65B9E43}" srcOrd="2" destOrd="0" presId="urn:microsoft.com/office/officeart/2005/8/layout/lProcess2"/>
    <dgm:cxn modelId="{C69C4C86-069A-4148-966D-923941783317}" type="presParOf" srcId="{8E7CF0E0-2DAC-40C5-BDBF-8BE8F65B9E43}" destId="{E5496174-1C90-44C5-BEDB-5A8F13FB488A}" srcOrd="0" destOrd="0" presId="urn:microsoft.com/office/officeart/2005/8/layout/lProcess2"/>
    <dgm:cxn modelId="{018EFC94-A9D1-4FB8-87C6-020058E2A3E7}" type="presParOf" srcId="{E5496174-1C90-44C5-BEDB-5A8F13FB488A}" destId="{6B054B27-18E6-4F52-97E9-547562CF2EF4}" srcOrd="0" destOrd="0" presId="urn:microsoft.com/office/officeart/2005/8/layout/lProcess2"/>
    <dgm:cxn modelId="{AC3B1B78-E14F-4203-97AB-42CD0773F91E}" type="presParOf" srcId="{3CE374E6-5462-47B5-B317-FAA940F80673}" destId="{615F607C-84F8-45DC-9D76-1FA8B5B0A6E1}" srcOrd="3" destOrd="0" presId="urn:microsoft.com/office/officeart/2005/8/layout/lProcess2"/>
    <dgm:cxn modelId="{E9290AB7-051A-49BD-A86B-21749873A55D}" type="presParOf" srcId="{3CE374E6-5462-47B5-B317-FAA940F80673}" destId="{6A0D5E5A-F885-4BE4-9BA7-290B776E435F}" srcOrd="4" destOrd="0" presId="urn:microsoft.com/office/officeart/2005/8/layout/lProcess2"/>
    <dgm:cxn modelId="{ED0AE035-0F0A-4107-B9A2-FED10AA514FD}" type="presParOf" srcId="{6A0D5E5A-F885-4BE4-9BA7-290B776E435F}" destId="{408C7A8B-3D29-46D2-9B75-4613E7FF67E5}" srcOrd="0" destOrd="0" presId="urn:microsoft.com/office/officeart/2005/8/layout/lProcess2"/>
    <dgm:cxn modelId="{95413C2B-EB50-46C8-A307-0690ACB3D3E3}" type="presParOf" srcId="{6A0D5E5A-F885-4BE4-9BA7-290B776E435F}" destId="{1FDC1250-F32F-41C6-8ED1-8E562A1E37B2}" srcOrd="1" destOrd="0" presId="urn:microsoft.com/office/officeart/2005/8/layout/lProcess2"/>
    <dgm:cxn modelId="{EE20E4D4-EA2B-4B9C-8503-A57688941B1C}" type="presParOf" srcId="{6A0D5E5A-F885-4BE4-9BA7-290B776E435F}" destId="{57D871FA-463A-495A-BA69-9B935542518D}" srcOrd="2" destOrd="0" presId="urn:microsoft.com/office/officeart/2005/8/layout/lProcess2"/>
    <dgm:cxn modelId="{716745D2-D09E-425B-8DB3-057FB989C174}" type="presParOf" srcId="{57D871FA-463A-495A-BA69-9B935542518D}" destId="{4FE65D11-8E27-42A2-9277-9F5799EEDBB2}" srcOrd="0" destOrd="0" presId="urn:microsoft.com/office/officeart/2005/8/layout/lProcess2"/>
    <dgm:cxn modelId="{81D1CE68-F5AB-4182-B69B-F9755D91B563}" type="presParOf" srcId="{4FE65D11-8E27-42A2-9277-9F5799EEDBB2}" destId="{53576594-5966-4A75-95D5-E44937627020}" srcOrd="0" destOrd="0" presId="urn:microsoft.com/office/officeart/2005/8/layout/lProcess2"/>
    <dgm:cxn modelId="{435F5FFF-05CC-44F9-AE31-7FEF96D1C5D1}" type="presParOf" srcId="{3CE374E6-5462-47B5-B317-FAA940F80673}" destId="{5E520365-78A5-4B9F-90A8-7DE99CE2ACF7}" srcOrd="5" destOrd="0" presId="urn:microsoft.com/office/officeart/2005/8/layout/lProcess2"/>
    <dgm:cxn modelId="{DC840CDD-F936-443A-ACAD-91C7176BDDFA}" type="presParOf" srcId="{3CE374E6-5462-47B5-B317-FAA940F80673}" destId="{629404B1-0BB1-4989-BD77-B6A30FD2234A}" srcOrd="6" destOrd="0" presId="urn:microsoft.com/office/officeart/2005/8/layout/lProcess2"/>
    <dgm:cxn modelId="{B43B08F4-F335-49AF-A2B8-589201AC08B6}" type="presParOf" srcId="{629404B1-0BB1-4989-BD77-B6A30FD2234A}" destId="{D8420F92-C128-48ED-8FED-AED0B975EE64}" srcOrd="0" destOrd="0" presId="urn:microsoft.com/office/officeart/2005/8/layout/lProcess2"/>
    <dgm:cxn modelId="{6A46DA8B-7FCA-4444-B906-D6BB02F0EFC4}" type="presParOf" srcId="{629404B1-0BB1-4989-BD77-B6A30FD2234A}" destId="{FFE90EED-EAA8-459C-AD04-A065AF3E94CA}" srcOrd="1" destOrd="0" presId="urn:microsoft.com/office/officeart/2005/8/layout/lProcess2"/>
    <dgm:cxn modelId="{9751D221-6CC4-4B7C-83A6-CBDE82B5F532}" type="presParOf" srcId="{629404B1-0BB1-4989-BD77-B6A30FD2234A}" destId="{340343FE-4652-495E-87CE-4D3FDDE2C828}" srcOrd="2" destOrd="0" presId="urn:microsoft.com/office/officeart/2005/8/layout/lProcess2"/>
    <dgm:cxn modelId="{C83B186A-BE1B-4384-8157-A9555ADC944E}" type="presParOf" srcId="{340343FE-4652-495E-87CE-4D3FDDE2C828}" destId="{CCE61237-7AC6-4971-8879-206133B225D0}" srcOrd="0" destOrd="0" presId="urn:microsoft.com/office/officeart/2005/8/layout/lProcess2"/>
    <dgm:cxn modelId="{BD91579B-0987-4372-9716-9156A2361043}" type="presParOf" srcId="{CCE61237-7AC6-4971-8879-206133B225D0}" destId="{5F65270D-70F6-4FB4-8072-E22A5CE052F3}" srcOrd="0" destOrd="0" presId="urn:microsoft.com/office/officeart/2005/8/layout/lProcess2"/>
    <dgm:cxn modelId="{C0E35809-7E71-4E06-B61E-5D75143ADB36}" type="presParOf" srcId="{CCE61237-7AC6-4971-8879-206133B225D0}" destId="{980BF1C0-8D4A-4A6C-87F0-E863B8B27F72}" srcOrd="1" destOrd="0" presId="urn:microsoft.com/office/officeart/2005/8/layout/lProcess2"/>
    <dgm:cxn modelId="{2710150D-A0BF-40C0-AEA3-192B3CA97E08}" type="presParOf" srcId="{CCE61237-7AC6-4971-8879-206133B225D0}" destId="{CBE1EBA4-ED12-42C7-95F8-1B7ECDD32E62}" srcOrd="2" destOrd="0" presId="urn:microsoft.com/office/officeart/2005/8/layout/lProcess2"/>
    <dgm:cxn modelId="{EFF9D1FF-60D2-4CF9-96DA-081D0A75B01C}" type="presParOf" srcId="{CCE61237-7AC6-4971-8879-206133B225D0}" destId="{A4371050-5790-4929-B317-D3C7D9AF64FD}" srcOrd="3" destOrd="0" presId="urn:microsoft.com/office/officeart/2005/8/layout/lProcess2"/>
    <dgm:cxn modelId="{19878261-0431-414B-8F13-569DB60BA594}" type="presParOf" srcId="{CCE61237-7AC6-4971-8879-206133B225D0}" destId="{3BD545A6-4075-41AC-9111-C6B71FBE8798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F447C4-61C0-470B-9FFC-F5F78C71A9BE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0EFDC2B5-14F5-47C3-A7D1-0BF6F993AC33}">
      <dgm:prSet phldrT="[Texto]"/>
      <dgm:spPr/>
      <dgm:t>
        <a:bodyPr/>
        <a:lstStyle/>
        <a:p>
          <a:r>
            <a:rPr lang="es-ES" dirty="0" smtClean="0"/>
            <a:t>Logros</a:t>
          </a:r>
          <a:endParaRPr lang="es-ES" dirty="0"/>
        </a:p>
      </dgm:t>
    </dgm:pt>
    <dgm:pt modelId="{F9EC22AA-9242-4B7B-A196-8DA456D8E960}" type="parTrans" cxnId="{4D16ADC0-B106-410D-B578-9391060DEEE8}">
      <dgm:prSet/>
      <dgm:spPr/>
      <dgm:t>
        <a:bodyPr/>
        <a:lstStyle/>
        <a:p>
          <a:endParaRPr lang="es-ES"/>
        </a:p>
      </dgm:t>
    </dgm:pt>
    <dgm:pt modelId="{E0BD1811-B7CC-4AFF-A12D-D449A617B15C}" type="sibTrans" cxnId="{4D16ADC0-B106-410D-B578-9391060DEEE8}">
      <dgm:prSet/>
      <dgm:spPr/>
      <dgm:t>
        <a:bodyPr/>
        <a:lstStyle/>
        <a:p>
          <a:endParaRPr lang="es-ES"/>
        </a:p>
      </dgm:t>
    </dgm:pt>
    <dgm:pt modelId="{A5074F00-E39D-4CBD-B491-CE31E9FF3B5F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Seguimiento a través del software, evitando la entrega de documentos en mesa de entrada del CONACYT. </a:t>
          </a:r>
          <a:endParaRPr lang="es-ES" sz="1400" dirty="0">
            <a:solidFill>
              <a:schemeClr val="tx1"/>
            </a:solidFill>
          </a:endParaRPr>
        </a:p>
      </dgm:t>
    </dgm:pt>
    <dgm:pt modelId="{9B8B4184-1C74-4CE1-87EB-6D0299F997B6}" type="parTrans" cxnId="{515A13C0-5DEB-4FCF-9C79-6574441E56D3}">
      <dgm:prSet/>
      <dgm:spPr/>
      <dgm:t>
        <a:bodyPr/>
        <a:lstStyle/>
        <a:p>
          <a:endParaRPr lang="es-ES"/>
        </a:p>
      </dgm:t>
    </dgm:pt>
    <dgm:pt modelId="{0D242B07-31A9-4E28-BFBD-11FB5953C979}" type="sibTrans" cxnId="{515A13C0-5DEB-4FCF-9C79-6574441E56D3}">
      <dgm:prSet/>
      <dgm:spPr/>
      <dgm:t>
        <a:bodyPr/>
        <a:lstStyle/>
        <a:p>
          <a:endParaRPr lang="es-ES"/>
        </a:p>
      </dgm:t>
    </dgm:pt>
    <dgm:pt modelId="{A11A4C98-92C1-46C3-ABB2-ECA4E3CC1DF2}">
      <dgm:prSet phldrT="[Texto]"/>
      <dgm:spPr/>
      <dgm:t>
        <a:bodyPr/>
        <a:lstStyle/>
        <a:p>
          <a:r>
            <a:rPr lang="es-ES" dirty="0" smtClean="0"/>
            <a:t>Retos</a:t>
          </a:r>
          <a:endParaRPr lang="es-ES" dirty="0"/>
        </a:p>
      </dgm:t>
    </dgm:pt>
    <dgm:pt modelId="{6E9B13CA-B7C9-4D83-B12D-D5FFC4177E53}" type="parTrans" cxnId="{69CA302A-0FE3-4245-89F6-C15C26309D75}">
      <dgm:prSet/>
      <dgm:spPr/>
      <dgm:t>
        <a:bodyPr/>
        <a:lstStyle/>
        <a:p>
          <a:endParaRPr lang="es-ES"/>
        </a:p>
      </dgm:t>
    </dgm:pt>
    <dgm:pt modelId="{DAD0F315-DE8F-4182-B1D5-E01E264A6241}" type="sibTrans" cxnId="{69CA302A-0FE3-4245-89F6-C15C26309D75}">
      <dgm:prSet/>
      <dgm:spPr/>
      <dgm:t>
        <a:bodyPr/>
        <a:lstStyle/>
        <a:p>
          <a:endParaRPr lang="es-ES"/>
        </a:p>
      </dgm:t>
    </dgm:pt>
    <dgm:pt modelId="{35179F62-9A8E-4E5D-B664-40BAD7CC401A}">
      <dgm:prSet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Documentación y ciclo de vida de un programa o proyecto unificado en un mismo espacio. </a:t>
          </a:r>
        </a:p>
      </dgm:t>
    </dgm:pt>
    <dgm:pt modelId="{72398C0E-30C1-4ADC-B43F-27691D2FFF44}" type="parTrans" cxnId="{F882C471-3EA0-4FA6-A2E0-755B138173EF}">
      <dgm:prSet/>
      <dgm:spPr/>
      <dgm:t>
        <a:bodyPr/>
        <a:lstStyle/>
        <a:p>
          <a:endParaRPr lang="es-ES"/>
        </a:p>
      </dgm:t>
    </dgm:pt>
    <dgm:pt modelId="{F73137C5-1374-47A7-9B31-817CABDBE46E}" type="sibTrans" cxnId="{F882C471-3EA0-4FA6-A2E0-755B138173EF}">
      <dgm:prSet/>
      <dgm:spPr/>
      <dgm:t>
        <a:bodyPr/>
        <a:lstStyle/>
        <a:p>
          <a:endParaRPr lang="es-ES"/>
        </a:p>
      </dgm:t>
    </dgm:pt>
    <dgm:pt modelId="{19E6CBE8-3A32-4669-B997-7E7F36C8AA1C}">
      <dgm:prSet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Acceso inmediato a la documentación y reportes de estado técnico y financiero.         ( - papel )</a:t>
          </a:r>
        </a:p>
      </dgm:t>
    </dgm:pt>
    <dgm:pt modelId="{2C19236E-4843-4531-86ED-5D1449041F88}" type="parTrans" cxnId="{9D5BDA68-6893-43D0-AB52-DF1C3D9E699A}">
      <dgm:prSet/>
      <dgm:spPr/>
      <dgm:t>
        <a:bodyPr/>
        <a:lstStyle/>
        <a:p>
          <a:endParaRPr lang="es-ES"/>
        </a:p>
      </dgm:t>
    </dgm:pt>
    <dgm:pt modelId="{4D07E3EE-53C0-49C6-B0A5-6F36E3A6022E}" type="sibTrans" cxnId="{9D5BDA68-6893-43D0-AB52-DF1C3D9E699A}">
      <dgm:prSet/>
      <dgm:spPr/>
      <dgm:t>
        <a:bodyPr/>
        <a:lstStyle/>
        <a:p>
          <a:endParaRPr lang="es-ES"/>
        </a:p>
      </dgm:t>
    </dgm:pt>
    <dgm:pt modelId="{B0DB6690-3FC4-4DB0-B17A-8CA9CFEA682D}">
      <dgm:prSet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Disminución en los tiempos de respuesta por parte del CONACYT y de los usuarios. </a:t>
          </a:r>
        </a:p>
      </dgm:t>
    </dgm:pt>
    <dgm:pt modelId="{BCF158CA-3BF1-4E9A-BCC3-6BCDB0AA033C}" type="parTrans" cxnId="{DAA79891-9A90-49C1-979E-A3E84D6E9D1E}">
      <dgm:prSet/>
      <dgm:spPr/>
      <dgm:t>
        <a:bodyPr/>
        <a:lstStyle/>
        <a:p>
          <a:endParaRPr lang="es-ES"/>
        </a:p>
      </dgm:t>
    </dgm:pt>
    <dgm:pt modelId="{7B86A93C-C3F2-4F28-98B7-123A5E0C2F3A}" type="sibTrans" cxnId="{DAA79891-9A90-49C1-979E-A3E84D6E9D1E}">
      <dgm:prSet/>
      <dgm:spPr/>
      <dgm:t>
        <a:bodyPr/>
        <a:lstStyle/>
        <a:p>
          <a:endParaRPr lang="es-ES"/>
        </a:p>
      </dgm:t>
    </dgm:pt>
    <dgm:pt modelId="{CB69FDE3-173E-42E7-93FD-4D2B211BF13F}">
      <dgm:prSet custT="1"/>
      <dgm:spPr/>
      <dgm:t>
        <a:bodyPr/>
        <a:lstStyle/>
        <a:p>
          <a:r>
            <a:rPr lang="es-ES" sz="1400" smtClean="0">
              <a:solidFill>
                <a:schemeClr val="tx1"/>
              </a:solidFill>
            </a:rPr>
            <a:t>Mejora continua de la herramienta.</a:t>
          </a:r>
          <a:endParaRPr lang="es-ES" sz="1400" dirty="0" smtClean="0">
            <a:solidFill>
              <a:schemeClr val="tx1"/>
            </a:solidFill>
          </a:endParaRPr>
        </a:p>
      </dgm:t>
    </dgm:pt>
    <dgm:pt modelId="{C980FDF0-0400-43FA-B1FA-A9EC61BF60C7}" type="parTrans" cxnId="{C69A015E-AEF3-44AC-B7CB-6D9D09D79615}">
      <dgm:prSet/>
      <dgm:spPr/>
      <dgm:t>
        <a:bodyPr/>
        <a:lstStyle/>
        <a:p>
          <a:endParaRPr lang="es-ES"/>
        </a:p>
      </dgm:t>
    </dgm:pt>
    <dgm:pt modelId="{396BF634-2844-4DC6-8675-7CD429815704}" type="sibTrans" cxnId="{C69A015E-AEF3-44AC-B7CB-6D9D09D79615}">
      <dgm:prSet/>
      <dgm:spPr/>
      <dgm:t>
        <a:bodyPr/>
        <a:lstStyle/>
        <a:p>
          <a:endParaRPr lang="es-ES"/>
        </a:p>
      </dgm:t>
    </dgm:pt>
    <dgm:pt modelId="{07B45E07-B67A-4637-88F9-BC47CF95E754}">
      <dgm:prSet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Incorporación de un sistema de alerta de vencimiento de tareas.</a:t>
          </a:r>
        </a:p>
      </dgm:t>
    </dgm:pt>
    <dgm:pt modelId="{C037CB59-ECF4-4735-B851-27E475112C81}" type="parTrans" cxnId="{6A7F6EB1-F299-4331-AFD3-F31BE323AEBA}">
      <dgm:prSet/>
      <dgm:spPr/>
      <dgm:t>
        <a:bodyPr/>
        <a:lstStyle/>
        <a:p>
          <a:endParaRPr lang="es-ES"/>
        </a:p>
      </dgm:t>
    </dgm:pt>
    <dgm:pt modelId="{787B809C-BCE0-4184-AEFB-B39CA4A56B29}" type="sibTrans" cxnId="{6A7F6EB1-F299-4331-AFD3-F31BE323AEBA}">
      <dgm:prSet/>
      <dgm:spPr/>
      <dgm:t>
        <a:bodyPr/>
        <a:lstStyle/>
        <a:p>
          <a:endParaRPr lang="es-ES"/>
        </a:p>
      </dgm:t>
    </dgm:pt>
    <dgm:pt modelId="{329489BE-FA2E-4ADC-BC2F-5226A6E580B7}">
      <dgm:prSet custT="1"/>
      <dgm:spPr/>
      <dgm:t>
        <a:bodyPr/>
        <a:lstStyle/>
        <a:p>
          <a:r>
            <a:rPr lang="es-ES" sz="1400" smtClean="0">
              <a:solidFill>
                <a:schemeClr val="tx1"/>
              </a:solidFill>
            </a:rPr>
            <a:t>Vinculación a un repositorio.</a:t>
          </a:r>
          <a:endParaRPr lang="es-ES" sz="1400" dirty="0" smtClean="0">
            <a:solidFill>
              <a:schemeClr val="tx1"/>
            </a:solidFill>
          </a:endParaRPr>
        </a:p>
      </dgm:t>
    </dgm:pt>
    <dgm:pt modelId="{D3AC849C-946A-441A-8607-D2C46C2816E0}" type="parTrans" cxnId="{658EBEC7-C4A6-444D-80DC-494E7FB1A1D1}">
      <dgm:prSet/>
      <dgm:spPr/>
      <dgm:t>
        <a:bodyPr/>
        <a:lstStyle/>
        <a:p>
          <a:endParaRPr lang="es-ES"/>
        </a:p>
      </dgm:t>
    </dgm:pt>
    <dgm:pt modelId="{EDD8ADE6-FF94-43BF-BCC8-D1FD67A2410B}" type="sibTrans" cxnId="{658EBEC7-C4A6-444D-80DC-494E7FB1A1D1}">
      <dgm:prSet/>
      <dgm:spPr/>
      <dgm:t>
        <a:bodyPr/>
        <a:lstStyle/>
        <a:p>
          <a:endParaRPr lang="es-ES"/>
        </a:p>
      </dgm:t>
    </dgm:pt>
    <dgm:pt modelId="{F0C0CB22-BA51-40C1-9E4F-13BCC9207561}">
      <dgm:prSet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Calendario de capacitaciones.  </a:t>
          </a:r>
        </a:p>
      </dgm:t>
    </dgm:pt>
    <dgm:pt modelId="{AB99CE3E-192F-4B70-8ED0-8D2A86F6F535}" type="parTrans" cxnId="{A7132053-0E6F-4F54-B1EF-8AD32373CC14}">
      <dgm:prSet/>
      <dgm:spPr/>
      <dgm:t>
        <a:bodyPr/>
        <a:lstStyle/>
        <a:p>
          <a:endParaRPr lang="es-ES"/>
        </a:p>
      </dgm:t>
    </dgm:pt>
    <dgm:pt modelId="{1CA08F57-9590-4CC8-AABB-EFA882C4D5A4}" type="sibTrans" cxnId="{A7132053-0E6F-4F54-B1EF-8AD32373CC14}">
      <dgm:prSet/>
      <dgm:spPr/>
      <dgm:t>
        <a:bodyPr/>
        <a:lstStyle/>
        <a:p>
          <a:endParaRPr lang="es-ES"/>
        </a:p>
      </dgm:t>
    </dgm:pt>
    <dgm:pt modelId="{537E192A-AE8B-4D06-836E-126324B14CD5}" type="pres">
      <dgm:prSet presAssocID="{69F447C4-61C0-470B-9FFC-F5F78C71A9BE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F70AB2F0-7949-4CB2-B5C6-97179707DEEA}" type="pres">
      <dgm:prSet presAssocID="{69F447C4-61C0-470B-9FFC-F5F78C71A9BE}" presName="dummyMaxCanvas" presStyleCnt="0"/>
      <dgm:spPr/>
    </dgm:pt>
    <dgm:pt modelId="{706E2699-5B4D-46D0-991D-52BA0ED4F08A}" type="pres">
      <dgm:prSet presAssocID="{69F447C4-61C0-470B-9FFC-F5F78C71A9BE}" presName="parentComposite" presStyleCnt="0"/>
      <dgm:spPr/>
    </dgm:pt>
    <dgm:pt modelId="{2C96E2FF-886C-4BE4-A60B-E1FB85C35959}" type="pres">
      <dgm:prSet presAssocID="{69F447C4-61C0-470B-9FFC-F5F78C71A9BE}" presName="parent1" presStyleLbl="alignAccFollowNode1" presStyleIdx="0" presStyleCnt="4" custScaleY="48145">
        <dgm:presLayoutVars>
          <dgm:chMax val="4"/>
        </dgm:presLayoutVars>
      </dgm:prSet>
      <dgm:spPr/>
      <dgm:t>
        <a:bodyPr/>
        <a:lstStyle/>
        <a:p>
          <a:endParaRPr lang="es-PY"/>
        </a:p>
      </dgm:t>
    </dgm:pt>
    <dgm:pt modelId="{791D2367-4685-4436-BEC2-3AD0F23CD6A2}" type="pres">
      <dgm:prSet presAssocID="{69F447C4-61C0-470B-9FFC-F5F78C71A9BE}" presName="parent2" presStyleLbl="alignAccFollowNode1" presStyleIdx="1" presStyleCnt="4" custScaleY="48145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3DD243D3-DEC4-4161-9501-1108DCC7BDDE}" type="pres">
      <dgm:prSet presAssocID="{69F447C4-61C0-470B-9FFC-F5F78C71A9BE}" presName="childrenComposite" presStyleCnt="0"/>
      <dgm:spPr/>
    </dgm:pt>
    <dgm:pt modelId="{2D9B33CC-6559-4A9F-AFEC-AC58B1007B89}" type="pres">
      <dgm:prSet presAssocID="{69F447C4-61C0-470B-9FFC-F5F78C71A9BE}" presName="dummyMaxCanvas_ChildArea" presStyleCnt="0"/>
      <dgm:spPr/>
    </dgm:pt>
    <dgm:pt modelId="{B70D99E3-A02E-41B0-A329-6373D8043C3C}" type="pres">
      <dgm:prSet presAssocID="{69F447C4-61C0-470B-9FFC-F5F78C71A9BE}" presName="fulcrum" presStyleLbl="alignAccFollowNode1" presStyleIdx="2" presStyleCnt="4"/>
      <dgm:spPr/>
    </dgm:pt>
    <dgm:pt modelId="{83C4B145-C5DA-4009-BF32-B510B42E507F}" type="pres">
      <dgm:prSet presAssocID="{69F447C4-61C0-470B-9FFC-F5F78C71A9BE}" presName="balance_44" presStyleLbl="alignAccFollowNode1" presStyleIdx="3" presStyleCnt="4">
        <dgm:presLayoutVars>
          <dgm:bulletEnabled val="1"/>
        </dgm:presLayoutVars>
      </dgm:prSet>
      <dgm:spPr/>
    </dgm:pt>
    <dgm:pt modelId="{E9EC829A-8DD4-4103-9348-1B5E3329E253}" type="pres">
      <dgm:prSet presAssocID="{69F447C4-61C0-470B-9FFC-F5F78C71A9BE}" presName="right_44_1" presStyleLbl="node1" presStyleIdx="0" presStyleCnt="8" custScaleX="105899" custScaleY="132541" custLinFactNeighborX="-2107" custLinFactNeighborY="-243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5FBFD2-116D-4D73-AE6D-B064901D042C}" type="pres">
      <dgm:prSet presAssocID="{69F447C4-61C0-470B-9FFC-F5F78C71A9BE}" presName="right_44_2" presStyleLbl="node1" presStyleIdx="1" presStyleCnt="8" custScaleX="105899" custScaleY="122823" custLinFactNeighborX="1014" custLinFactNeighborY="-53371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6CEE3FF7-B735-4933-A135-318BFC91DFF0}" type="pres">
      <dgm:prSet presAssocID="{69F447C4-61C0-470B-9FFC-F5F78C71A9BE}" presName="right_44_3" presStyleLbl="node1" presStyleIdx="2" presStyleCnt="8" custScaleX="105899" custScaleY="122823" custLinFactNeighborX="1014" custLinFactNeighborY="-73260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4F9ADCD8-9392-4721-A296-A886D23CA433}" type="pres">
      <dgm:prSet presAssocID="{69F447C4-61C0-470B-9FFC-F5F78C71A9BE}" presName="right_44_4" presStyleLbl="node1" presStyleIdx="3" presStyleCnt="8" custScaleX="105899" custScaleY="96060" custLinFactNeighborY="-72961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C5401A21-5E6D-4D87-88C4-76FBDFD96CE0}" type="pres">
      <dgm:prSet presAssocID="{69F447C4-61C0-470B-9FFC-F5F78C71A9BE}" presName="left_44_1" presStyleLbl="node1" presStyleIdx="4" presStyleCnt="8" custScaleX="105899" custScaleY="126543" custLinFactNeighborY="-18240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7264FF56-27BB-4BE0-B9DC-76725F193094}" type="pres">
      <dgm:prSet presAssocID="{69F447C4-61C0-470B-9FFC-F5F78C71A9BE}" presName="left_44_2" presStyleLbl="node1" presStyleIdx="5" presStyleCnt="8" custScaleX="105899" custScaleY="129841" custLinFactNeighborY="-45600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5E361CAA-918B-44F4-8F7D-8F52B175A071}" type="pres">
      <dgm:prSet presAssocID="{69F447C4-61C0-470B-9FFC-F5F78C71A9BE}" presName="left_44_3" presStyleLbl="node1" presStyleIdx="6" presStyleCnt="8" custScaleX="105899" custScaleY="122823" custLinFactNeighborY="-732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AA60B0-A930-49E9-BF63-D73BA9B45FC0}" type="pres">
      <dgm:prSet presAssocID="{69F447C4-61C0-470B-9FFC-F5F78C71A9BE}" presName="left_44_4" presStyleLbl="node1" presStyleIdx="7" presStyleCnt="8" custScaleX="105899" custScaleY="96060" custLinFactNeighborY="-802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9CA302A-0FE3-4245-89F6-C15C26309D75}" srcId="{69F447C4-61C0-470B-9FFC-F5F78C71A9BE}" destId="{A11A4C98-92C1-46C3-ABB2-ECA4E3CC1DF2}" srcOrd="1" destOrd="0" parTransId="{6E9B13CA-B7C9-4D83-B12D-D5FFC4177E53}" sibTransId="{DAD0F315-DE8F-4182-B1D5-E01E264A6241}"/>
    <dgm:cxn modelId="{220D188C-05CB-49E8-A8B3-68EDD0C9F84E}" type="presOf" srcId="{35179F62-9A8E-4E5D-B664-40BAD7CC401A}" destId="{7264FF56-27BB-4BE0-B9DC-76725F193094}" srcOrd="0" destOrd="0" presId="urn:microsoft.com/office/officeart/2005/8/layout/balance1"/>
    <dgm:cxn modelId="{6A7F6EB1-F299-4331-AFD3-F31BE323AEBA}" srcId="{A11A4C98-92C1-46C3-ABB2-ECA4E3CC1DF2}" destId="{07B45E07-B67A-4637-88F9-BC47CF95E754}" srcOrd="1" destOrd="0" parTransId="{C037CB59-ECF4-4735-B851-27E475112C81}" sibTransId="{787B809C-BCE0-4184-AEFB-B39CA4A56B29}"/>
    <dgm:cxn modelId="{FE54F95C-DB22-4446-ABEF-E02E20155345}" type="presOf" srcId="{0EFDC2B5-14F5-47C3-A7D1-0BF6F993AC33}" destId="{2C96E2FF-886C-4BE4-A60B-E1FB85C35959}" srcOrd="0" destOrd="0" presId="urn:microsoft.com/office/officeart/2005/8/layout/balance1"/>
    <dgm:cxn modelId="{4D16ADC0-B106-410D-B578-9391060DEEE8}" srcId="{69F447C4-61C0-470B-9FFC-F5F78C71A9BE}" destId="{0EFDC2B5-14F5-47C3-A7D1-0BF6F993AC33}" srcOrd="0" destOrd="0" parTransId="{F9EC22AA-9242-4B7B-A196-8DA456D8E960}" sibTransId="{E0BD1811-B7CC-4AFF-A12D-D449A617B15C}"/>
    <dgm:cxn modelId="{A7132053-0E6F-4F54-B1EF-8AD32373CC14}" srcId="{A11A4C98-92C1-46C3-ABB2-ECA4E3CC1DF2}" destId="{F0C0CB22-BA51-40C1-9E4F-13BCC9207561}" srcOrd="3" destOrd="0" parTransId="{AB99CE3E-192F-4B70-8ED0-8D2A86F6F535}" sibTransId="{1CA08F57-9590-4CC8-AABB-EFA882C4D5A4}"/>
    <dgm:cxn modelId="{658EBEC7-C4A6-444D-80DC-494E7FB1A1D1}" srcId="{A11A4C98-92C1-46C3-ABB2-ECA4E3CC1DF2}" destId="{329489BE-FA2E-4ADC-BC2F-5226A6E580B7}" srcOrd="2" destOrd="0" parTransId="{D3AC849C-946A-441A-8607-D2C46C2816E0}" sibTransId="{EDD8ADE6-FF94-43BF-BCC8-D1FD67A2410B}"/>
    <dgm:cxn modelId="{DAA79891-9A90-49C1-979E-A3E84D6E9D1E}" srcId="{0EFDC2B5-14F5-47C3-A7D1-0BF6F993AC33}" destId="{B0DB6690-3FC4-4DB0-B17A-8CA9CFEA682D}" srcOrd="3" destOrd="0" parTransId="{BCF158CA-3BF1-4E9A-BCC3-6BCDB0AA033C}" sibTransId="{7B86A93C-C3F2-4F28-98B7-123A5E0C2F3A}"/>
    <dgm:cxn modelId="{33A8D0D1-7B52-44CA-9A2A-0808F36E897F}" type="presOf" srcId="{69F447C4-61C0-470B-9FFC-F5F78C71A9BE}" destId="{537E192A-AE8B-4D06-836E-126324B14CD5}" srcOrd="0" destOrd="0" presId="urn:microsoft.com/office/officeart/2005/8/layout/balance1"/>
    <dgm:cxn modelId="{81689C2B-CE3B-4AAE-89B3-13E6A3FEDEA2}" type="presOf" srcId="{07B45E07-B67A-4637-88F9-BC47CF95E754}" destId="{3D5FBFD2-116D-4D73-AE6D-B064901D042C}" srcOrd="0" destOrd="0" presId="urn:microsoft.com/office/officeart/2005/8/layout/balance1"/>
    <dgm:cxn modelId="{25B09BB2-224C-4A7D-AADF-83B7EF2B18AB}" type="presOf" srcId="{19E6CBE8-3A32-4669-B997-7E7F36C8AA1C}" destId="{5E361CAA-918B-44F4-8F7D-8F52B175A071}" srcOrd="0" destOrd="0" presId="urn:microsoft.com/office/officeart/2005/8/layout/balance1"/>
    <dgm:cxn modelId="{97AD4470-CA78-4015-B86F-081B920DD5E8}" type="presOf" srcId="{329489BE-FA2E-4ADC-BC2F-5226A6E580B7}" destId="{6CEE3FF7-B735-4933-A135-318BFC91DFF0}" srcOrd="0" destOrd="0" presId="urn:microsoft.com/office/officeart/2005/8/layout/balance1"/>
    <dgm:cxn modelId="{F882C471-3EA0-4FA6-A2E0-755B138173EF}" srcId="{0EFDC2B5-14F5-47C3-A7D1-0BF6F993AC33}" destId="{35179F62-9A8E-4E5D-B664-40BAD7CC401A}" srcOrd="1" destOrd="0" parTransId="{72398C0E-30C1-4ADC-B43F-27691D2FFF44}" sibTransId="{F73137C5-1374-47A7-9B31-817CABDBE46E}"/>
    <dgm:cxn modelId="{9D5BDA68-6893-43D0-AB52-DF1C3D9E699A}" srcId="{0EFDC2B5-14F5-47C3-A7D1-0BF6F993AC33}" destId="{19E6CBE8-3A32-4669-B997-7E7F36C8AA1C}" srcOrd="2" destOrd="0" parTransId="{2C19236E-4843-4531-86ED-5D1449041F88}" sibTransId="{4D07E3EE-53C0-49C6-B0A5-6F36E3A6022E}"/>
    <dgm:cxn modelId="{C69A015E-AEF3-44AC-B7CB-6D9D09D79615}" srcId="{A11A4C98-92C1-46C3-ABB2-ECA4E3CC1DF2}" destId="{CB69FDE3-173E-42E7-93FD-4D2B211BF13F}" srcOrd="0" destOrd="0" parTransId="{C980FDF0-0400-43FA-B1FA-A9EC61BF60C7}" sibTransId="{396BF634-2844-4DC6-8675-7CD429815704}"/>
    <dgm:cxn modelId="{24BEBC96-0471-48B1-ABBD-4006593615F6}" type="presOf" srcId="{A5074F00-E39D-4CBD-B491-CE31E9FF3B5F}" destId="{C5401A21-5E6D-4D87-88C4-76FBDFD96CE0}" srcOrd="0" destOrd="0" presId="urn:microsoft.com/office/officeart/2005/8/layout/balance1"/>
    <dgm:cxn modelId="{922A12AA-9EA5-46E3-AA9B-B1B0D812EE35}" type="presOf" srcId="{B0DB6690-3FC4-4DB0-B17A-8CA9CFEA682D}" destId="{9DAA60B0-A930-49E9-BF63-D73BA9B45FC0}" srcOrd="0" destOrd="0" presId="urn:microsoft.com/office/officeart/2005/8/layout/balance1"/>
    <dgm:cxn modelId="{515A13C0-5DEB-4FCF-9C79-6574441E56D3}" srcId="{0EFDC2B5-14F5-47C3-A7D1-0BF6F993AC33}" destId="{A5074F00-E39D-4CBD-B491-CE31E9FF3B5F}" srcOrd="0" destOrd="0" parTransId="{9B8B4184-1C74-4CE1-87EB-6D0299F997B6}" sibTransId="{0D242B07-31A9-4E28-BFBD-11FB5953C979}"/>
    <dgm:cxn modelId="{699ED878-F787-488B-ABD3-21E6CE10B694}" type="presOf" srcId="{F0C0CB22-BA51-40C1-9E4F-13BCC9207561}" destId="{4F9ADCD8-9392-4721-A296-A886D23CA433}" srcOrd="0" destOrd="0" presId="urn:microsoft.com/office/officeart/2005/8/layout/balance1"/>
    <dgm:cxn modelId="{F1191D21-0953-4F7B-9DF3-83E4AF868C91}" type="presOf" srcId="{CB69FDE3-173E-42E7-93FD-4D2B211BF13F}" destId="{E9EC829A-8DD4-4103-9348-1B5E3329E253}" srcOrd="0" destOrd="0" presId="urn:microsoft.com/office/officeart/2005/8/layout/balance1"/>
    <dgm:cxn modelId="{6E3076EB-C6B0-46D2-9090-BAE9DDEFB0AB}" type="presOf" srcId="{A11A4C98-92C1-46C3-ABB2-ECA4E3CC1DF2}" destId="{791D2367-4685-4436-BEC2-3AD0F23CD6A2}" srcOrd="0" destOrd="0" presId="urn:microsoft.com/office/officeart/2005/8/layout/balance1"/>
    <dgm:cxn modelId="{E6773A89-D5BD-40C4-8C95-2E219362A652}" type="presParOf" srcId="{537E192A-AE8B-4D06-836E-126324B14CD5}" destId="{F70AB2F0-7949-4CB2-B5C6-97179707DEEA}" srcOrd="0" destOrd="0" presId="urn:microsoft.com/office/officeart/2005/8/layout/balance1"/>
    <dgm:cxn modelId="{2DDCEC81-2451-42EB-8424-6AB8691B3B28}" type="presParOf" srcId="{537E192A-AE8B-4D06-836E-126324B14CD5}" destId="{706E2699-5B4D-46D0-991D-52BA0ED4F08A}" srcOrd="1" destOrd="0" presId="urn:microsoft.com/office/officeart/2005/8/layout/balance1"/>
    <dgm:cxn modelId="{5D6D79E2-5C8C-418E-A33E-EEB88CFA96B9}" type="presParOf" srcId="{706E2699-5B4D-46D0-991D-52BA0ED4F08A}" destId="{2C96E2FF-886C-4BE4-A60B-E1FB85C35959}" srcOrd="0" destOrd="0" presId="urn:microsoft.com/office/officeart/2005/8/layout/balance1"/>
    <dgm:cxn modelId="{99B360CE-BD74-49B4-A8EE-BED28EC46DBD}" type="presParOf" srcId="{706E2699-5B4D-46D0-991D-52BA0ED4F08A}" destId="{791D2367-4685-4436-BEC2-3AD0F23CD6A2}" srcOrd="1" destOrd="0" presId="urn:microsoft.com/office/officeart/2005/8/layout/balance1"/>
    <dgm:cxn modelId="{863B8380-DA48-405A-BC39-6327E523ADD2}" type="presParOf" srcId="{537E192A-AE8B-4D06-836E-126324B14CD5}" destId="{3DD243D3-DEC4-4161-9501-1108DCC7BDDE}" srcOrd="2" destOrd="0" presId="urn:microsoft.com/office/officeart/2005/8/layout/balance1"/>
    <dgm:cxn modelId="{70172A9D-77F8-459C-AF18-CFD192E6CF49}" type="presParOf" srcId="{3DD243D3-DEC4-4161-9501-1108DCC7BDDE}" destId="{2D9B33CC-6559-4A9F-AFEC-AC58B1007B89}" srcOrd="0" destOrd="0" presId="urn:microsoft.com/office/officeart/2005/8/layout/balance1"/>
    <dgm:cxn modelId="{738B1827-974C-406D-AA2D-28116601FA5B}" type="presParOf" srcId="{3DD243D3-DEC4-4161-9501-1108DCC7BDDE}" destId="{B70D99E3-A02E-41B0-A329-6373D8043C3C}" srcOrd="1" destOrd="0" presId="urn:microsoft.com/office/officeart/2005/8/layout/balance1"/>
    <dgm:cxn modelId="{03E13770-B23F-4D07-986B-04174E221D86}" type="presParOf" srcId="{3DD243D3-DEC4-4161-9501-1108DCC7BDDE}" destId="{83C4B145-C5DA-4009-BF32-B510B42E507F}" srcOrd="2" destOrd="0" presId="urn:microsoft.com/office/officeart/2005/8/layout/balance1"/>
    <dgm:cxn modelId="{83F08DA5-2ABF-4EAA-875D-A14E504F49C7}" type="presParOf" srcId="{3DD243D3-DEC4-4161-9501-1108DCC7BDDE}" destId="{E9EC829A-8DD4-4103-9348-1B5E3329E253}" srcOrd="3" destOrd="0" presId="urn:microsoft.com/office/officeart/2005/8/layout/balance1"/>
    <dgm:cxn modelId="{3B843B61-EF64-4FDC-895B-5A7C604D3183}" type="presParOf" srcId="{3DD243D3-DEC4-4161-9501-1108DCC7BDDE}" destId="{3D5FBFD2-116D-4D73-AE6D-B064901D042C}" srcOrd="4" destOrd="0" presId="urn:microsoft.com/office/officeart/2005/8/layout/balance1"/>
    <dgm:cxn modelId="{58A213F4-858D-463E-B2BA-434C4C59588F}" type="presParOf" srcId="{3DD243D3-DEC4-4161-9501-1108DCC7BDDE}" destId="{6CEE3FF7-B735-4933-A135-318BFC91DFF0}" srcOrd="5" destOrd="0" presId="urn:microsoft.com/office/officeart/2005/8/layout/balance1"/>
    <dgm:cxn modelId="{B73ED85C-F860-48EB-8921-3B8DA45B0BC0}" type="presParOf" srcId="{3DD243D3-DEC4-4161-9501-1108DCC7BDDE}" destId="{4F9ADCD8-9392-4721-A296-A886D23CA433}" srcOrd="6" destOrd="0" presId="urn:microsoft.com/office/officeart/2005/8/layout/balance1"/>
    <dgm:cxn modelId="{872DA7DD-3143-4580-8526-BDC6513F693B}" type="presParOf" srcId="{3DD243D3-DEC4-4161-9501-1108DCC7BDDE}" destId="{C5401A21-5E6D-4D87-88C4-76FBDFD96CE0}" srcOrd="7" destOrd="0" presId="urn:microsoft.com/office/officeart/2005/8/layout/balance1"/>
    <dgm:cxn modelId="{AE891C19-F30D-4E1C-80FE-E2CA35086462}" type="presParOf" srcId="{3DD243D3-DEC4-4161-9501-1108DCC7BDDE}" destId="{7264FF56-27BB-4BE0-B9DC-76725F193094}" srcOrd="8" destOrd="0" presId="urn:microsoft.com/office/officeart/2005/8/layout/balance1"/>
    <dgm:cxn modelId="{859DE12A-B108-43E6-B301-A86AF1863D89}" type="presParOf" srcId="{3DD243D3-DEC4-4161-9501-1108DCC7BDDE}" destId="{5E361CAA-918B-44F4-8F7D-8F52B175A071}" srcOrd="9" destOrd="0" presId="urn:microsoft.com/office/officeart/2005/8/layout/balance1"/>
    <dgm:cxn modelId="{0E205DB4-D159-4C7F-8AD8-8B53A320A7D2}" type="presParOf" srcId="{3DD243D3-DEC4-4161-9501-1108DCC7BDDE}" destId="{9DAA60B0-A930-49E9-BF63-D73BA9B45FC0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EBA38-7004-4616-AF96-48F9AE4EECA1}">
      <dsp:nvSpPr>
        <dsp:cNvPr id="0" name=""/>
        <dsp:cNvSpPr/>
      </dsp:nvSpPr>
      <dsp:spPr>
        <a:xfrm>
          <a:off x="0" y="620723"/>
          <a:ext cx="77089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70F071-BC9A-4A36-A38F-360B773E5172}">
      <dsp:nvSpPr>
        <dsp:cNvPr id="0" name=""/>
        <dsp:cNvSpPr/>
      </dsp:nvSpPr>
      <dsp:spPr>
        <a:xfrm>
          <a:off x="360001" y="106643"/>
          <a:ext cx="7200027" cy="7649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65" tIns="0" rIns="20396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000" b="1" kern="1200" dirty="0" smtClean="0"/>
            <a:t>Desarrollo de capacidades nacionales para la generación de conocimiento en ciencia y tecnología</a:t>
          </a:r>
          <a:endParaRPr lang="es-PY" sz="2000" b="0" kern="1200" dirty="0">
            <a:latin typeface="Calibri" panose="020F0502020204030204" pitchFamily="34" charset="0"/>
          </a:endParaRPr>
        </a:p>
      </dsp:txBody>
      <dsp:txXfrm>
        <a:off x="397345" y="143987"/>
        <a:ext cx="7125339" cy="690311"/>
      </dsp:txXfrm>
    </dsp:sp>
    <dsp:sp modelId="{C6CA3904-A8E5-4807-899B-97BEE99EEC63}">
      <dsp:nvSpPr>
        <dsp:cNvPr id="0" name=""/>
        <dsp:cNvSpPr/>
      </dsp:nvSpPr>
      <dsp:spPr>
        <a:xfrm>
          <a:off x="0" y="1809309"/>
          <a:ext cx="77089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140C9-91D0-40B3-A857-5BFAD39ADDD8}">
      <dsp:nvSpPr>
        <dsp:cNvPr id="0" name=""/>
        <dsp:cNvSpPr/>
      </dsp:nvSpPr>
      <dsp:spPr>
        <a:xfrm>
          <a:off x="360001" y="1140923"/>
          <a:ext cx="7200027" cy="919305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65" tIns="0" rIns="20396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000" b="1" kern="1200" dirty="0" smtClean="0"/>
            <a:t>Orientación de los conocimientos y capacidades generadas en la I+D a la atención de desafíos económicos, sociales y ambientales del Paraguay</a:t>
          </a:r>
          <a:endParaRPr lang="es-PY" sz="2000" b="0" kern="1200" dirty="0">
            <a:latin typeface="Calibri" panose="020F0502020204030204" pitchFamily="34" charset="0"/>
          </a:endParaRPr>
        </a:p>
      </dsp:txBody>
      <dsp:txXfrm>
        <a:off x="404878" y="1185800"/>
        <a:ext cx="7110273" cy="829551"/>
      </dsp:txXfrm>
    </dsp:sp>
    <dsp:sp modelId="{5B6F1575-EAD3-46D9-ABD6-FA176635FBDB}">
      <dsp:nvSpPr>
        <dsp:cNvPr id="0" name=""/>
        <dsp:cNvSpPr/>
      </dsp:nvSpPr>
      <dsp:spPr>
        <a:xfrm>
          <a:off x="0" y="2812987"/>
          <a:ext cx="77089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BEBEF-0CC6-46B1-9746-941A974DF77E}">
      <dsp:nvSpPr>
        <dsp:cNvPr id="0" name=""/>
        <dsp:cNvSpPr/>
      </dsp:nvSpPr>
      <dsp:spPr>
        <a:xfrm>
          <a:off x="360001" y="2329509"/>
          <a:ext cx="7199973" cy="734397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65" tIns="0" rIns="20396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000" b="1" kern="1200" dirty="0" smtClean="0"/>
            <a:t>Creación y sostenimiento de ventajas competitivas con base en la innovación</a:t>
          </a:r>
          <a:endParaRPr lang="es-PY" sz="2000" b="0" kern="1200" dirty="0">
            <a:latin typeface="Calibri" panose="020F0502020204030204" pitchFamily="34" charset="0"/>
          </a:endParaRPr>
        </a:p>
      </dsp:txBody>
      <dsp:txXfrm>
        <a:off x="395851" y="2365359"/>
        <a:ext cx="7128273" cy="662697"/>
      </dsp:txXfrm>
    </dsp:sp>
    <dsp:sp modelId="{A2401B65-E772-4ED6-B1A9-0E6AE24F0B75}">
      <dsp:nvSpPr>
        <dsp:cNvPr id="0" name=""/>
        <dsp:cNvSpPr/>
      </dsp:nvSpPr>
      <dsp:spPr>
        <a:xfrm>
          <a:off x="0" y="3880528"/>
          <a:ext cx="77089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258B5-F8EF-4E8E-9453-54F9994148F6}">
      <dsp:nvSpPr>
        <dsp:cNvPr id="0" name=""/>
        <dsp:cNvSpPr/>
      </dsp:nvSpPr>
      <dsp:spPr>
        <a:xfrm>
          <a:off x="360001" y="3333187"/>
          <a:ext cx="7199973" cy="798261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65" tIns="0" rIns="20396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000" b="1" kern="1200" dirty="0" smtClean="0"/>
            <a:t>Apropiación social del conocimiento técnico y científico como factor de desarrollo sostenible</a:t>
          </a:r>
          <a:endParaRPr lang="es-PY" sz="2000" b="0" kern="1200" dirty="0">
            <a:latin typeface="Calibri" panose="020F0502020204030204" pitchFamily="34" charset="0"/>
          </a:endParaRPr>
        </a:p>
      </dsp:txBody>
      <dsp:txXfrm>
        <a:off x="398969" y="3372155"/>
        <a:ext cx="7122037" cy="720325"/>
      </dsp:txXfrm>
    </dsp:sp>
    <dsp:sp modelId="{A95DE585-E3F3-4491-BF71-BCEADDCD11C2}">
      <dsp:nvSpPr>
        <dsp:cNvPr id="0" name=""/>
        <dsp:cNvSpPr/>
      </dsp:nvSpPr>
      <dsp:spPr>
        <a:xfrm>
          <a:off x="0" y="5081580"/>
          <a:ext cx="77089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B1711-EA7E-4BB9-B941-831204BBE797}">
      <dsp:nvSpPr>
        <dsp:cNvPr id="0" name=""/>
        <dsp:cNvSpPr/>
      </dsp:nvSpPr>
      <dsp:spPr>
        <a:xfrm>
          <a:off x="360001" y="4400728"/>
          <a:ext cx="7199973" cy="931771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65" tIns="0" rIns="20396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000" b="1" kern="1200" dirty="0" smtClean="0"/>
            <a:t>Gobernanza sostenible del Sistema Nacional de Ciencia, Tecnología e Innovación (SNCTI) del Paraguay </a:t>
          </a:r>
          <a:endParaRPr lang="es-PY" sz="2000" b="0" kern="1200" dirty="0">
            <a:latin typeface="Calibri" panose="020F0502020204030204" pitchFamily="34" charset="0"/>
          </a:endParaRPr>
        </a:p>
      </dsp:txBody>
      <dsp:txXfrm>
        <a:off x="405486" y="4446213"/>
        <a:ext cx="7109003" cy="8408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CF43D-51B5-402C-9BBE-2E2B213BCBBB}">
      <dsp:nvSpPr>
        <dsp:cNvPr id="0" name=""/>
        <dsp:cNvSpPr/>
      </dsp:nvSpPr>
      <dsp:spPr>
        <a:xfrm>
          <a:off x="2083" y="0"/>
          <a:ext cx="2044922" cy="55007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Convocatorias</a:t>
          </a:r>
          <a:endParaRPr lang="es-ES" sz="2000" kern="1200" dirty="0"/>
        </a:p>
      </dsp:txBody>
      <dsp:txXfrm>
        <a:off x="2083" y="0"/>
        <a:ext cx="2044922" cy="1650217"/>
      </dsp:txXfrm>
    </dsp:sp>
    <dsp:sp modelId="{7B58A6A1-22D7-405C-A678-43D4DEF5A34D}">
      <dsp:nvSpPr>
        <dsp:cNvPr id="0" name=""/>
        <dsp:cNvSpPr/>
      </dsp:nvSpPr>
      <dsp:spPr>
        <a:xfrm>
          <a:off x="206576" y="1650687"/>
          <a:ext cx="1635938" cy="10806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Años 2015- 2016: 15 realizadas</a:t>
          </a:r>
          <a:endParaRPr lang="es-ES" sz="1900" kern="1200" dirty="0"/>
        </a:p>
      </dsp:txBody>
      <dsp:txXfrm>
        <a:off x="238228" y="1682339"/>
        <a:ext cx="1572634" cy="1017368"/>
      </dsp:txXfrm>
    </dsp:sp>
    <dsp:sp modelId="{78774A26-09ED-4943-9CCB-DC2704703D03}">
      <dsp:nvSpPr>
        <dsp:cNvPr id="0" name=""/>
        <dsp:cNvSpPr/>
      </dsp:nvSpPr>
      <dsp:spPr>
        <a:xfrm>
          <a:off x="206576" y="2897617"/>
          <a:ext cx="1635938" cy="10806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Postulaciones recibidas: 3000 (aprox.)</a:t>
          </a:r>
          <a:endParaRPr lang="es-ES" sz="1900" kern="1200" dirty="0"/>
        </a:p>
      </dsp:txBody>
      <dsp:txXfrm>
        <a:off x="238228" y="2929269"/>
        <a:ext cx="1572634" cy="1017368"/>
      </dsp:txXfrm>
    </dsp:sp>
    <dsp:sp modelId="{7E00BF90-E6D4-4406-A1F6-1BCCCA44CD64}">
      <dsp:nvSpPr>
        <dsp:cNvPr id="0" name=""/>
        <dsp:cNvSpPr/>
      </dsp:nvSpPr>
      <dsp:spPr>
        <a:xfrm>
          <a:off x="206576" y="4144547"/>
          <a:ext cx="1635938" cy="10806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Postulaciones finalizadas: 1500 (aprox.)</a:t>
          </a:r>
          <a:endParaRPr lang="es-ES" sz="1900" kern="1200" dirty="0"/>
        </a:p>
      </dsp:txBody>
      <dsp:txXfrm>
        <a:off x="238228" y="4176199"/>
        <a:ext cx="1572634" cy="1017368"/>
      </dsp:txXfrm>
    </dsp:sp>
    <dsp:sp modelId="{0829DFEA-2678-4482-A5B8-B3CB807136EF}">
      <dsp:nvSpPr>
        <dsp:cNvPr id="0" name=""/>
        <dsp:cNvSpPr/>
      </dsp:nvSpPr>
      <dsp:spPr>
        <a:xfrm>
          <a:off x="2200375" y="0"/>
          <a:ext cx="2044922" cy="55007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Evaluaciones </a:t>
          </a:r>
          <a:endParaRPr lang="es-ES" sz="2000" kern="1200" dirty="0"/>
        </a:p>
      </dsp:txBody>
      <dsp:txXfrm>
        <a:off x="2200375" y="0"/>
        <a:ext cx="2044922" cy="1650217"/>
      </dsp:txXfrm>
    </dsp:sp>
    <dsp:sp modelId="{6B054B27-18E6-4F52-97E9-547562CF2EF4}">
      <dsp:nvSpPr>
        <dsp:cNvPr id="0" name=""/>
        <dsp:cNvSpPr/>
      </dsp:nvSpPr>
      <dsp:spPr>
        <a:xfrm>
          <a:off x="2404868" y="1650217"/>
          <a:ext cx="1635938" cy="35754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Años 2015-2016: 1500, con la participación de pares investigadores de la región </a:t>
          </a:r>
          <a:endParaRPr lang="es-ES" sz="1900" kern="1200" dirty="0"/>
        </a:p>
      </dsp:txBody>
      <dsp:txXfrm>
        <a:off x="2452783" y="1698132"/>
        <a:ext cx="1540108" cy="3479641"/>
      </dsp:txXfrm>
    </dsp:sp>
    <dsp:sp modelId="{408C7A8B-3D29-46D2-9B75-4613E7FF67E5}">
      <dsp:nvSpPr>
        <dsp:cNvPr id="0" name=""/>
        <dsp:cNvSpPr/>
      </dsp:nvSpPr>
      <dsp:spPr>
        <a:xfrm>
          <a:off x="4398667" y="0"/>
          <a:ext cx="2044922" cy="55007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Instituciones</a:t>
          </a:r>
          <a:r>
            <a:rPr lang="es-ES" sz="2900" kern="1200" dirty="0" smtClean="0"/>
            <a:t> </a:t>
          </a:r>
          <a:endParaRPr lang="es-ES" sz="2900" kern="1200" dirty="0"/>
        </a:p>
      </dsp:txBody>
      <dsp:txXfrm>
        <a:off x="4398667" y="0"/>
        <a:ext cx="2044922" cy="1650217"/>
      </dsp:txXfrm>
    </dsp:sp>
    <dsp:sp modelId="{53576594-5966-4A75-95D5-E44937627020}">
      <dsp:nvSpPr>
        <dsp:cNvPr id="0" name=""/>
        <dsp:cNvSpPr/>
      </dsp:nvSpPr>
      <dsp:spPr>
        <a:xfrm>
          <a:off x="4603159" y="1650217"/>
          <a:ext cx="1635938" cy="35754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220 del Paraguay </a:t>
          </a:r>
          <a:endParaRPr lang="es-ES" sz="1900" kern="1200" dirty="0"/>
        </a:p>
      </dsp:txBody>
      <dsp:txXfrm>
        <a:off x="4651074" y="1698132"/>
        <a:ext cx="1540108" cy="3479641"/>
      </dsp:txXfrm>
    </dsp:sp>
    <dsp:sp modelId="{D8420F92-C128-48ED-8FED-AED0B975EE64}">
      <dsp:nvSpPr>
        <dsp:cNvPr id="0" name=""/>
        <dsp:cNvSpPr/>
      </dsp:nvSpPr>
      <dsp:spPr>
        <a:xfrm>
          <a:off x="6596959" y="0"/>
          <a:ext cx="2044922" cy="55007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Programas y proyectos</a:t>
          </a:r>
          <a:endParaRPr lang="es-ES" sz="2000" kern="1200" dirty="0"/>
        </a:p>
      </dsp:txBody>
      <dsp:txXfrm>
        <a:off x="6596959" y="0"/>
        <a:ext cx="2044922" cy="1650217"/>
      </dsp:txXfrm>
    </dsp:sp>
    <dsp:sp modelId="{5F65270D-70F6-4FB4-8072-E22A5CE052F3}">
      <dsp:nvSpPr>
        <dsp:cNvPr id="0" name=""/>
        <dsp:cNvSpPr/>
      </dsp:nvSpPr>
      <dsp:spPr>
        <a:xfrm>
          <a:off x="6801451" y="1650687"/>
          <a:ext cx="1635938" cy="10806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Seguimiento y rendición: 588</a:t>
          </a:r>
          <a:endParaRPr lang="es-ES" sz="1800" kern="1200" dirty="0"/>
        </a:p>
      </dsp:txBody>
      <dsp:txXfrm>
        <a:off x="6833103" y="1682339"/>
        <a:ext cx="1572634" cy="1017368"/>
      </dsp:txXfrm>
    </dsp:sp>
    <dsp:sp modelId="{CBE1EBA4-ED12-42C7-95F8-1B7ECDD32E62}">
      <dsp:nvSpPr>
        <dsp:cNvPr id="0" name=""/>
        <dsp:cNvSpPr/>
      </dsp:nvSpPr>
      <dsp:spPr>
        <a:xfrm>
          <a:off x="6801451" y="2897617"/>
          <a:ext cx="1635938" cy="10806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Nro. de usuarios activos: 20.441</a:t>
          </a:r>
          <a:endParaRPr lang="es-ES" sz="1800" kern="1200" dirty="0"/>
        </a:p>
      </dsp:txBody>
      <dsp:txXfrm>
        <a:off x="6833103" y="2929269"/>
        <a:ext cx="1572634" cy="1017368"/>
      </dsp:txXfrm>
    </dsp:sp>
    <dsp:sp modelId="{3BD545A6-4075-41AC-9111-C6B71FBE8798}">
      <dsp:nvSpPr>
        <dsp:cNvPr id="0" name=""/>
        <dsp:cNvSpPr/>
      </dsp:nvSpPr>
      <dsp:spPr>
        <a:xfrm>
          <a:off x="6801451" y="4144547"/>
          <a:ext cx="1635938" cy="10806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En el último mes: 774 </a:t>
          </a:r>
          <a:endParaRPr lang="es-ES" sz="1800" kern="1200" dirty="0"/>
        </a:p>
      </dsp:txBody>
      <dsp:txXfrm>
        <a:off x="6833103" y="4176199"/>
        <a:ext cx="1572634" cy="10173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55A55-091F-4142-AE0B-8AEAA95BE399}" type="datetimeFigureOut">
              <a:rPr lang="es-PY" smtClean="0"/>
              <a:t>27/10/2017</a:t>
            </a:fld>
            <a:endParaRPr lang="es-P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D65F-D805-4E01-809D-D2B64D1D2F7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43550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434C-3EC3-43DB-A798-BC66C0F49CA4}" type="slidenum">
              <a:rPr lang="es-PY" smtClean="0"/>
              <a:t>2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4133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9704-8BE1-4001-A2CB-5FFAEDB56CB5}" type="datetimeFigureOut">
              <a:rPr lang="es-ES" smtClean="0"/>
              <a:t>27/10/2017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1637-7F2E-4955-A628-3B7F06E30CA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9704-8BE1-4001-A2CB-5FFAEDB56CB5}" type="datetimeFigureOut">
              <a:rPr lang="es-ES" smtClean="0"/>
              <a:t>27/10/2017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1637-7F2E-4955-A628-3B7F06E30CA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9704-8BE1-4001-A2CB-5FFAEDB56CB5}" type="datetimeFigureOut">
              <a:rPr lang="es-ES" smtClean="0"/>
              <a:t>27/10/2017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1637-7F2E-4955-A628-3B7F06E30CA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9704-8BE1-4001-A2CB-5FFAEDB56CB5}" type="datetimeFigureOut">
              <a:rPr lang="es-ES" smtClean="0"/>
              <a:t>27/10/2017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1637-7F2E-4955-A628-3B7F06E30CA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9704-8BE1-4001-A2CB-5FFAEDB56CB5}" type="datetimeFigureOut">
              <a:rPr lang="es-ES" smtClean="0"/>
              <a:t>27/10/2017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1637-7F2E-4955-A628-3B7F06E30CA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9704-8BE1-4001-A2CB-5FFAEDB56CB5}" type="datetimeFigureOut">
              <a:rPr lang="es-ES" smtClean="0"/>
              <a:t>27/10/2017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1637-7F2E-4955-A628-3B7F06E30CA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9704-8BE1-4001-A2CB-5FFAEDB56CB5}" type="datetimeFigureOut">
              <a:rPr lang="es-ES" smtClean="0"/>
              <a:t>27/10/2017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1637-7F2E-4955-A628-3B7F06E30CA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9704-8BE1-4001-A2CB-5FFAEDB56CB5}" type="datetimeFigureOut">
              <a:rPr lang="es-ES" smtClean="0"/>
              <a:t>27/10/2017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1637-7F2E-4955-A628-3B7F06E30CA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9704-8BE1-4001-A2CB-5FFAEDB56CB5}" type="datetimeFigureOut">
              <a:rPr lang="es-ES" smtClean="0"/>
              <a:t>27/10/2017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1637-7F2E-4955-A628-3B7F06E30CA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9704-8BE1-4001-A2CB-5FFAEDB56CB5}" type="datetimeFigureOut">
              <a:rPr lang="es-ES" smtClean="0"/>
              <a:t>27/10/2017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1637-7F2E-4955-A628-3B7F06E30CA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9704-8BE1-4001-A2CB-5FFAEDB56CB5}" type="datetimeFigureOut">
              <a:rPr lang="es-ES" smtClean="0"/>
              <a:t>27/10/2017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1637-7F2E-4955-A628-3B7F06E30CA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79704-8BE1-4001-A2CB-5FFAEDB56CB5}" type="datetimeFigureOut">
              <a:rPr lang="es-ES" smtClean="0"/>
              <a:t>27/10/2017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21637-7F2E-4955-A628-3B7F06E30CA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png"/><Relationship Id="rId9" Type="http://schemas.microsoft.com/office/2007/relationships/diagramDrawing" Target="../diagrams/drawin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hyperlink" Target="cv.conacyt.gov.py" TargetMode="Externa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hyperlink" Target="datos.conacyt.gov.py" TargetMode="Externa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58748"/>
            <a:ext cx="2376487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500063" y="1558925"/>
            <a:ext cx="82296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s-ES" altLang="es-ES" sz="2400" b="1" i="1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“Desarrollando cultura de ciencia, tecnología, innovación y calidad en Paraguay”</a:t>
            </a:r>
            <a:endParaRPr lang="es-ES" altLang="es-ES" sz="24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es-ES" sz="24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3"/>
          <a:srcRect r="6235"/>
          <a:stretch>
            <a:fillRect/>
          </a:stretch>
        </p:blipFill>
        <p:spPr bwMode="auto">
          <a:xfrm>
            <a:off x="0" y="2349500"/>
            <a:ext cx="91440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0 CuadroTexto"/>
          <p:cNvSpPr txBox="1">
            <a:spLocks noChangeArrowheads="1"/>
          </p:cNvSpPr>
          <p:nvPr/>
        </p:nvSpPr>
        <p:spPr bwMode="auto">
          <a:xfrm>
            <a:off x="2016156" y="2911144"/>
            <a:ext cx="7127876" cy="144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PY" altLang="es-ES" sz="4400" b="1" dirty="0" smtClean="0">
                <a:cs typeface="Arial" charset="0"/>
              </a:rPr>
              <a:t>INNOVACIÓN EN EL SECTOR PÚBLICO</a:t>
            </a:r>
            <a:endParaRPr lang="es-ES" altLang="es-ES" sz="4400" b="1" dirty="0" smtClean="0">
              <a:cs typeface="Arial" charset="0"/>
            </a:endParaRPr>
          </a:p>
        </p:txBody>
      </p:sp>
      <p:sp>
        <p:nvSpPr>
          <p:cNvPr id="11" name="20 CuadroTexto"/>
          <p:cNvSpPr txBox="1">
            <a:spLocks noChangeArrowheads="1"/>
          </p:cNvSpPr>
          <p:nvPr/>
        </p:nvSpPr>
        <p:spPr bwMode="auto">
          <a:xfrm>
            <a:off x="1500166" y="4601372"/>
            <a:ext cx="7451725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PY" altLang="es-ES" b="1" dirty="0" smtClean="0">
                <a:cs typeface="Arial" charset="0"/>
              </a:rPr>
              <a:t>Instrumentos para mejorar la atención a clientes del CONACYT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PY" altLang="es-ES" sz="2000" b="1" i="1" dirty="0" smtClean="0">
                <a:cs typeface="Arial" charset="0"/>
              </a:rPr>
              <a:t>                                                                         </a:t>
            </a:r>
          </a:p>
        </p:txBody>
      </p:sp>
      <p:pic>
        <p:nvPicPr>
          <p:cNvPr id="8" name="Imagen 2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42852"/>
            <a:ext cx="128477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2373" y="142852"/>
            <a:ext cx="2045907" cy="88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6 Diagrama"/>
          <p:cNvGraphicFramePr/>
          <p:nvPr/>
        </p:nvGraphicFramePr>
        <p:xfrm>
          <a:off x="1000132" y="1468438"/>
          <a:ext cx="7500958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50" name="Picture 2" descr="Resultado de imagen para cambi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43570" y="0"/>
            <a:ext cx="3500430" cy="1524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2373" y="142852"/>
            <a:ext cx="2045907" cy="88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1785918" y="2474937"/>
            <a:ext cx="72104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alt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Software que permite acceder y postular a las diversas convocatorias.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Y" altLang="es-MX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alt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También, </a:t>
            </a:r>
            <a:r>
              <a:rPr lang="es-PY" altLang="es-MX" sz="3200" dirty="0">
                <a:solidFill>
                  <a:schemeClr val="tx1">
                    <a:tint val="75000"/>
                  </a:schemeClr>
                </a:solidFill>
              </a:rPr>
              <a:t>e</a:t>
            </a:r>
            <a:r>
              <a:rPr kumimoji="0" lang="es-PY" alt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 el medio de ejecución y comunicación de las etapas de evaluación, adjudicación, planificación y rendición (técnica y financiera) de los programas y proyectos.</a:t>
            </a:r>
            <a:endParaRPr kumimoji="0" lang="es-PY" altLang="es-MX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Y" altLang="es-MX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alt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spi.conacyt.gov.py</a:t>
            </a:r>
            <a:r>
              <a:rPr kumimoji="0" lang="es-PY" alt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643042" y="1075781"/>
            <a:ext cx="72866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SPI</a:t>
            </a:r>
            <a:r>
              <a:rPr lang="es-ES" sz="2800" dirty="0" smtClean="0"/>
              <a:t> </a:t>
            </a:r>
          </a:p>
          <a:p>
            <a:r>
              <a:rPr lang="es-ES" sz="2800" dirty="0" smtClean="0"/>
              <a:t>Sistema de Postulación a Instrumentos</a:t>
            </a:r>
            <a:endParaRPr lang="es-E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2373" y="142852"/>
            <a:ext cx="2045907" cy="88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 descr="http://www.conacyt.gov.py/sites/default/files/LOGO_PROCIENCIA_JPG%20ALTA_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571480"/>
            <a:ext cx="481424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500174"/>
            <a:ext cx="2876663" cy="126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6613" y="2884501"/>
            <a:ext cx="4456113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n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696" y="2320902"/>
            <a:ext cx="5472436" cy="110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n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1538" y="3571876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upo 20"/>
          <p:cNvGrpSpPr>
            <a:grpSpLocks/>
          </p:cNvGrpSpPr>
          <p:nvPr/>
        </p:nvGrpSpPr>
        <p:grpSpPr bwMode="auto">
          <a:xfrm>
            <a:off x="4813332" y="5286388"/>
            <a:ext cx="4187824" cy="1363662"/>
            <a:chOff x="5185158" y="5396535"/>
            <a:chExt cx="3717013" cy="1146077"/>
          </a:xfrm>
        </p:grpSpPr>
        <p:pic>
          <p:nvPicPr>
            <p:cNvPr id="16" name="Imagen 18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592" t="3255" r="25018" b="6767"/>
            <a:stretch>
              <a:fillRect/>
            </a:stretch>
          </p:blipFill>
          <p:spPr bwMode="auto">
            <a:xfrm>
              <a:off x="5185158" y="5396535"/>
              <a:ext cx="1462613" cy="1146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Imagen 19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654552" y="5396536"/>
              <a:ext cx="2247619" cy="114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Imagen 2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14744" y="3929066"/>
            <a:ext cx="2786082" cy="93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2373" y="142852"/>
            <a:ext cx="2045907" cy="88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1" name="20 Diagrama"/>
          <p:cNvGraphicFramePr/>
          <p:nvPr/>
        </p:nvGraphicFramePr>
        <p:xfrm>
          <a:off x="428628" y="1214422"/>
          <a:ext cx="864396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2373" y="142852"/>
            <a:ext cx="2045907" cy="88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4785990" y="5381625"/>
            <a:ext cx="2370138" cy="1476375"/>
            <a:chOff x="2125" y="2862"/>
            <a:chExt cx="1493" cy="93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390" y="2862"/>
              <a:ext cx="971" cy="930"/>
            </a:xfrm>
            <a:custGeom>
              <a:avLst/>
              <a:gdLst>
                <a:gd name="T0" fmla="*/ 360 w 922"/>
                <a:gd name="T1" fmla="*/ 626 h 930"/>
                <a:gd name="T2" fmla="*/ 388 w 922"/>
                <a:gd name="T3" fmla="*/ 850 h 930"/>
                <a:gd name="T4" fmla="*/ 471 w 922"/>
                <a:gd name="T5" fmla="*/ 922 h 930"/>
                <a:gd name="T6" fmla="*/ 537 w 922"/>
                <a:gd name="T7" fmla="*/ 886 h 930"/>
                <a:gd name="T8" fmla="*/ 563 w 922"/>
                <a:gd name="T9" fmla="*/ 886 h 930"/>
                <a:gd name="T10" fmla="*/ 639 w 922"/>
                <a:gd name="T11" fmla="*/ 929 h 930"/>
                <a:gd name="T12" fmla="*/ 697 w 922"/>
                <a:gd name="T13" fmla="*/ 742 h 930"/>
                <a:gd name="T14" fmla="*/ 697 w 922"/>
                <a:gd name="T15" fmla="*/ 540 h 930"/>
                <a:gd name="T16" fmla="*/ 731 w 922"/>
                <a:gd name="T17" fmla="*/ 562 h 930"/>
                <a:gd name="T18" fmla="*/ 798 w 922"/>
                <a:gd name="T19" fmla="*/ 605 h 930"/>
                <a:gd name="T20" fmla="*/ 949 w 922"/>
                <a:gd name="T21" fmla="*/ 504 h 930"/>
                <a:gd name="T22" fmla="*/ 1051 w 922"/>
                <a:gd name="T23" fmla="*/ 367 h 930"/>
                <a:gd name="T24" fmla="*/ 933 w 922"/>
                <a:gd name="T25" fmla="*/ 382 h 930"/>
                <a:gd name="T26" fmla="*/ 815 w 922"/>
                <a:gd name="T27" fmla="*/ 353 h 930"/>
                <a:gd name="T28" fmla="*/ 715 w 922"/>
                <a:gd name="T29" fmla="*/ 230 h 930"/>
                <a:gd name="T30" fmla="*/ 639 w 922"/>
                <a:gd name="T31" fmla="*/ 173 h 930"/>
                <a:gd name="T32" fmla="*/ 663 w 922"/>
                <a:gd name="T33" fmla="*/ 122 h 930"/>
                <a:gd name="T34" fmla="*/ 663 w 922"/>
                <a:gd name="T35" fmla="*/ 50 h 930"/>
                <a:gd name="T36" fmla="*/ 613 w 922"/>
                <a:gd name="T37" fmla="*/ 7 h 930"/>
                <a:gd name="T38" fmla="*/ 547 w 922"/>
                <a:gd name="T39" fmla="*/ 14 h 930"/>
                <a:gd name="T40" fmla="*/ 479 w 922"/>
                <a:gd name="T41" fmla="*/ 50 h 930"/>
                <a:gd name="T42" fmla="*/ 471 w 922"/>
                <a:gd name="T43" fmla="*/ 137 h 930"/>
                <a:gd name="T44" fmla="*/ 504 w 922"/>
                <a:gd name="T45" fmla="*/ 187 h 930"/>
                <a:gd name="T46" fmla="*/ 504 w 922"/>
                <a:gd name="T47" fmla="*/ 209 h 930"/>
                <a:gd name="T48" fmla="*/ 370 w 922"/>
                <a:gd name="T49" fmla="*/ 238 h 930"/>
                <a:gd name="T50" fmla="*/ 243 w 922"/>
                <a:gd name="T51" fmla="*/ 389 h 930"/>
                <a:gd name="T52" fmla="*/ 75 w 922"/>
                <a:gd name="T53" fmla="*/ 274 h 930"/>
                <a:gd name="T54" fmla="*/ 0 w 922"/>
                <a:gd name="T55" fmla="*/ 346 h 930"/>
                <a:gd name="T56" fmla="*/ 193 w 922"/>
                <a:gd name="T57" fmla="*/ 490 h 930"/>
                <a:gd name="T58" fmla="*/ 269 w 922"/>
                <a:gd name="T59" fmla="*/ 547 h 930"/>
                <a:gd name="T60" fmla="*/ 328 w 922"/>
                <a:gd name="T61" fmla="*/ 540 h 930"/>
                <a:gd name="T62" fmla="*/ 360 w 922"/>
                <a:gd name="T63" fmla="*/ 482 h 9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22" h="930">
                  <a:moveTo>
                    <a:pt x="309" y="482"/>
                  </a:moveTo>
                  <a:lnTo>
                    <a:pt x="309" y="626"/>
                  </a:lnTo>
                  <a:lnTo>
                    <a:pt x="309" y="778"/>
                  </a:lnTo>
                  <a:lnTo>
                    <a:pt x="331" y="850"/>
                  </a:lnTo>
                  <a:lnTo>
                    <a:pt x="345" y="922"/>
                  </a:lnTo>
                  <a:lnTo>
                    <a:pt x="403" y="922"/>
                  </a:lnTo>
                  <a:lnTo>
                    <a:pt x="453" y="922"/>
                  </a:lnTo>
                  <a:lnTo>
                    <a:pt x="460" y="886"/>
                  </a:lnTo>
                  <a:lnTo>
                    <a:pt x="460" y="842"/>
                  </a:lnTo>
                  <a:lnTo>
                    <a:pt x="482" y="886"/>
                  </a:lnTo>
                  <a:lnTo>
                    <a:pt x="496" y="922"/>
                  </a:lnTo>
                  <a:lnTo>
                    <a:pt x="547" y="929"/>
                  </a:lnTo>
                  <a:lnTo>
                    <a:pt x="597" y="929"/>
                  </a:lnTo>
                  <a:lnTo>
                    <a:pt x="597" y="742"/>
                  </a:lnTo>
                  <a:lnTo>
                    <a:pt x="590" y="562"/>
                  </a:lnTo>
                  <a:lnTo>
                    <a:pt x="597" y="540"/>
                  </a:lnTo>
                  <a:lnTo>
                    <a:pt x="597" y="518"/>
                  </a:lnTo>
                  <a:lnTo>
                    <a:pt x="626" y="562"/>
                  </a:lnTo>
                  <a:lnTo>
                    <a:pt x="662" y="612"/>
                  </a:lnTo>
                  <a:lnTo>
                    <a:pt x="684" y="605"/>
                  </a:lnTo>
                  <a:lnTo>
                    <a:pt x="705" y="605"/>
                  </a:lnTo>
                  <a:lnTo>
                    <a:pt x="813" y="504"/>
                  </a:lnTo>
                  <a:lnTo>
                    <a:pt x="921" y="403"/>
                  </a:lnTo>
                  <a:lnTo>
                    <a:pt x="900" y="367"/>
                  </a:lnTo>
                  <a:lnTo>
                    <a:pt x="878" y="324"/>
                  </a:lnTo>
                  <a:lnTo>
                    <a:pt x="799" y="382"/>
                  </a:lnTo>
                  <a:lnTo>
                    <a:pt x="720" y="446"/>
                  </a:lnTo>
                  <a:lnTo>
                    <a:pt x="698" y="353"/>
                  </a:lnTo>
                  <a:lnTo>
                    <a:pt x="684" y="259"/>
                  </a:lnTo>
                  <a:lnTo>
                    <a:pt x="612" y="230"/>
                  </a:lnTo>
                  <a:lnTo>
                    <a:pt x="540" y="194"/>
                  </a:lnTo>
                  <a:lnTo>
                    <a:pt x="547" y="173"/>
                  </a:lnTo>
                  <a:lnTo>
                    <a:pt x="554" y="144"/>
                  </a:lnTo>
                  <a:lnTo>
                    <a:pt x="568" y="122"/>
                  </a:lnTo>
                  <a:lnTo>
                    <a:pt x="576" y="94"/>
                  </a:lnTo>
                  <a:lnTo>
                    <a:pt x="568" y="50"/>
                  </a:lnTo>
                  <a:lnTo>
                    <a:pt x="554" y="29"/>
                  </a:lnTo>
                  <a:lnTo>
                    <a:pt x="525" y="7"/>
                  </a:lnTo>
                  <a:lnTo>
                    <a:pt x="496" y="0"/>
                  </a:lnTo>
                  <a:lnTo>
                    <a:pt x="468" y="14"/>
                  </a:lnTo>
                  <a:lnTo>
                    <a:pt x="424" y="43"/>
                  </a:lnTo>
                  <a:lnTo>
                    <a:pt x="410" y="50"/>
                  </a:lnTo>
                  <a:lnTo>
                    <a:pt x="410" y="94"/>
                  </a:lnTo>
                  <a:lnTo>
                    <a:pt x="403" y="137"/>
                  </a:lnTo>
                  <a:lnTo>
                    <a:pt x="417" y="166"/>
                  </a:lnTo>
                  <a:lnTo>
                    <a:pt x="432" y="187"/>
                  </a:lnTo>
                  <a:lnTo>
                    <a:pt x="432" y="202"/>
                  </a:lnTo>
                  <a:lnTo>
                    <a:pt x="432" y="209"/>
                  </a:lnTo>
                  <a:lnTo>
                    <a:pt x="374" y="223"/>
                  </a:lnTo>
                  <a:lnTo>
                    <a:pt x="316" y="238"/>
                  </a:lnTo>
                  <a:lnTo>
                    <a:pt x="259" y="317"/>
                  </a:lnTo>
                  <a:lnTo>
                    <a:pt x="208" y="389"/>
                  </a:lnTo>
                  <a:lnTo>
                    <a:pt x="136" y="331"/>
                  </a:lnTo>
                  <a:lnTo>
                    <a:pt x="64" y="274"/>
                  </a:lnTo>
                  <a:lnTo>
                    <a:pt x="28" y="310"/>
                  </a:lnTo>
                  <a:lnTo>
                    <a:pt x="0" y="346"/>
                  </a:lnTo>
                  <a:lnTo>
                    <a:pt x="79" y="418"/>
                  </a:lnTo>
                  <a:lnTo>
                    <a:pt x="165" y="490"/>
                  </a:lnTo>
                  <a:lnTo>
                    <a:pt x="194" y="526"/>
                  </a:lnTo>
                  <a:lnTo>
                    <a:pt x="230" y="547"/>
                  </a:lnTo>
                  <a:lnTo>
                    <a:pt x="259" y="554"/>
                  </a:lnTo>
                  <a:lnTo>
                    <a:pt x="280" y="540"/>
                  </a:lnTo>
                  <a:lnTo>
                    <a:pt x="302" y="511"/>
                  </a:lnTo>
                  <a:lnTo>
                    <a:pt x="309" y="482"/>
                  </a:lnTo>
                </a:path>
              </a:pathLst>
            </a:custGeom>
            <a:gradFill rotWithShape="0">
              <a:gsLst>
                <a:gs pos="0">
                  <a:srgbClr val="99CCCC"/>
                </a:gs>
                <a:gs pos="100000">
                  <a:srgbClr val="D9ECEC"/>
                </a:gs>
              </a:gsLst>
              <a:lin ang="540000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grpSp>
          <p:nvGrpSpPr>
            <p:cNvPr id="10" name="Group 49"/>
            <p:cNvGrpSpPr>
              <a:grpSpLocks/>
            </p:cNvGrpSpPr>
            <p:nvPr/>
          </p:nvGrpSpPr>
          <p:grpSpPr bwMode="auto">
            <a:xfrm>
              <a:off x="2125" y="3037"/>
              <a:ext cx="1493" cy="476"/>
              <a:chOff x="2125" y="3037"/>
              <a:chExt cx="1493" cy="476"/>
            </a:xfrm>
          </p:grpSpPr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3314" y="3087"/>
                <a:ext cx="176" cy="138"/>
              </a:xfrm>
              <a:custGeom>
                <a:avLst/>
                <a:gdLst>
                  <a:gd name="T0" fmla="*/ 0 w 167"/>
                  <a:gd name="T1" fmla="*/ 101 h 138"/>
                  <a:gd name="T2" fmla="*/ 7 w 167"/>
                  <a:gd name="T3" fmla="*/ 94 h 138"/>
                  <a:gd name="T4" fmla="*/ 22 w 167"/>
                  <a:gd name="T5" fmla="*/ 87 h 138"/>
                  <a:gd name="T6" fmla="*/ 22 w 167"/>
                  <a:gd name="T7" fmla="*/ 79 h 138"/>
                  <a:gd name="T8" fmla="*/ 22 w 167"/>
                  <a:gd name="T9" fmla="*/ 72 h 138"/>
                  <a:gd name="T10" fmla="*/ 22 w 167"/>
                  <a:gd name="T11" fmla="*/ 65 h 138"/>
                  <a:gd name="T12" fmla="*/ 29 w 167"/>
                  <a:gd name="T13" fmla="*/ 58 h 138"/>
                  <a:gd name="T14" fmla="*/ 36 w 167"/>
                  <a:gd name="T15" fmla="*/ 51 h 138"/>
                  <a:gd name="T16" fmla="*/ 43 w 167"/>
                  <a:gd name="T17" fmla="*/ 43 h 138"/>
                  <a:gd name="T18" fmla="*/ 43 w 167"/>
                  <a:gd name="T19" fmla="*/ 29 h 138"/>
                  <a:gd name="T20" fmla="*/ 43 w 167"/>
                  <a:gd name="T21" fmla="*/ 15 h 138"/>
                  <a:gd name="T22" fmla="*/ 43 w 167"/>
                  <a:gd name="T23" fmla="*/ 7 h 138"/>
                  <a:gd name="T24" fmla="*/ 50 w 167"/>
                  <a:gd name="T25" fmla="*/ 0 h 138"/>
                  <a:gd name="T26" fmla="*/ 58 w 167"/>
                  <a:gd name="T27" fmla="*/ 0 h 138"/>
                  <a:gd name="T28" fmla="*/ 65 w 167"/>
                  <a:gd name="T29" fmla="*/ 7 h 138"/>
                  <a:gd name="T30" fmla="*/ 72 w 167"/>
                  <a:gd name="T31" fmla="*/ 7 h 138"/>
                  <a:gd name="T32" fmla="*/ 65 w 167"/>
                  <a:gd name="T33" fmla="*/ 29 h 138"/>
                  <a:gd name="T34" fmla="*/ 65 w 167"/>
                  <a:gd name="T35" fmla="*/ 43 h 138"/>
                  <a:gd name="T36" fmla="*/ 65 w 167"/>
                  <a:gd name="T37" fmla="*/ 51 h 138"/>
                  <a:gd name="T38" fmla="*/ 65 w 167"/>
                  <a:gd name="T39" fmla="*/ 58 h 138"/>
                  <a:gd name="T40" fmla="*/ 72 w 167"/>
                  <a:gd name="T41" fmla="*/ 58 h 138"/>
                  <a:gd name="T42" fmla="*/ 79 w 167"/>
                  <a:gd name="T43" fmla="*/ 58 h 138"/>
                  <a:gd name="T44" fmla="*/ 101 w 167"/>
                  <a:gd name="T45" fmla="*/ 58 h 138"/>
                  <a:gd name="T46" fmla="*/ 122 w 167"/>
                  <a:gd name="T47" fmla="*/ 58 h 138"/>
                  <a:gd name="T48" fmla="*/ 137 w 167"/>
                  <a:gd name="T49" fmla="*/ 58 h 138"/>
                  <a:gd name="T50" fmla="*/ 151 w 167"/>
                  <a:gd name="T51" fmla="*/ 58 h 138"/>
                  <a:gd name="T52" fmla="*/ 158 w 167"/>
                  <a:gd name="T53" fmla="*/ 58 h 138"/>
                  <a:gd name="T54" fmla="*/ 166 w 167"/>
                  <a:gd name="T55" fmla="*/ 65 h 138"/>
                  <a:gd name="T56" fmla="*/ 166 w 167"/>
                  <a:gd name="T57" fmla="*/ 72 h 138"/>
                  <a:gd name="T58" fmla="*/ 158 w 167"/>
                  <a:gd name="T59" fmla="*/ 79 h 138"/>
                  <a:gd name="T60" fmla="*/ 158 w 167"/>
                  <a:gd name="T61" fmla="*/ 87 h 138"/>
                  <a:gd name="T62" fmla="*/ 144 w 167"/>
                  <a:gd name="T63" fmla="*/ 94 h 138"/>
                  <a:gd name="T64" fmla="*/ 122 w 167"/>
                  <a:gd name="T65" fmla="*/ 101 h 138"/>
                  <a:gd name="T66" fmla="*/ 122 w 167"/>
                  <a:gd name="T67" fmla="*/ 108 h 138"/>
                  <a:gd name="T68" fmla="*/ 108 w 167"/>
                  <a:gd name="T69" fmla="*/ 115 h 138"/>
                  <a:gd name="T70" fmla="*/ 101 w 167"/>
                  <a:gd name="T71" fmla="*/ 115 h 138"/>
                  <a:gd name="T72" fmla="*/ 79 w 167"/>
                  <a:gd name="T73" fmla="*/ 123 h 138"/>
                  <a:gd name="T74" fmla="*/ 65 w 167"/>
                  <a:gd name="T75" fmla="*/ 123 h 138"/>
                  <a:gd name="T76" fmla="*/ 58 w 167"/>
                  <a:gd name="T77" fmla="*/ 130 h 138"/>
                  <a:gd name="T78" fmla="*/ 50 w 167"/>
                  <a:gd name="T79" fmla="*/ 130 h 138"/>
                  <a:gd name="T80" fmla="*/ 36 w 167"/>
                  <a:gd name="T81" fmla="*/ 137 h 138"/>
                  <a:gd name="T82" fmla="*/ 29 w 167"/>
                  <a:gd name="T83" fmla="*/ 137 h 138"/>
                  <a:gd name="T84" fmla="*/ 14 w 167"/>
                  <a:gd name="T85" fmla="*/ 137 h 138"/>
                  <a:gd name="T86" fmla="*/ 0 w 167"/>
                  <a:gd name="T87" fmla="*/ 130 h 138"/>
                  <a:gd name="T88" fmla="*/ 0 w 167"/>
                  <a:gd name="T89" fmla="*/ 115 h 138"/>
                  <a:gd name="T90" fmla="*/ 0 w 167"/>
                  <a:gd name="T91" fmla="*/ 10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7" h="138">
                    <a:moveTo>
                      <a:pt x="0" y="101"/>
                    </a:moveTo>
                    <a:lnTo>
                      <a:pt x="7" y="94"/>
                    </a:lnTo>
                    <a:lnTo>
                      <a:pt x="22" y="87"/>
                    </a:lnTo>
                    <a:lnTo>
                      <a:pt x="22" y="79"/>
                    </a:lnTo>
                    <a:lnTo>
                      <a:pt x="22" y="72"/>
                    </a:lnTo>
                    <a:lnTo>
                      <a:pt x="22" y="65"/>
                    </a:lnTo>
                    <a:lnTo>
                      <a:pt x="29" y="58"/>
                    </a:lnTo>
                    <a:lnTo>
                      <a:pt x="36" y="51"/>
                    </a:lnTo>
                    <a:lnTo>
                      <a:pt x="43" y="43"/>
                    </a:lnTo>
                    <a:lnTo>
                      <a:pt x="43" y="29"/>
                    </a:lnTo>
                    <a:lnTo>
                      <a:pt x="43" y="15"/>
                    </a:lnTo>
                    <a:lnTo>
                      <a:pt x="43" y="7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5" y="7"/>
                    </a:lnTo>
                    <a:lnTo>
                      <a:pt x="72" y="7"/>
                    </a:lnTo>
                    <a:lnTo>
                      <a:pt x="65" y="29"/>
                    </a:lnTo>
                    <a:lnTo>
                      <a:pt x="65" y="43"/>
                    </a:lnTo>
                    <a:lnTo>
                      <a:pt x="65" y="51"/>
                    </a:lnTo>
                    <a:lnTo>
                      <a:pt x="65" y="58"/>
                    </a:lnTo>
                    <a:lnTo>
                      <a:pt x="72" y="58"/>
                    </a:lnTo>
                    <a:lnTo>
                      <a:pt x="79" y="58"/>
                    </a:lnTo>
                    <a:lnTo>
                      <a:pt x="101" y="58"/>
                    </a:lnTo>
                    <a:lnTo>
                      <a:pt x="122" y="58"/>
                    </a:lnTo>
                    <a:lnTo>
                      <a:pt x="137" y="58"/>
                    </a:lnTo>
                    <a:lnTo>
                      <a:pt x="151" y="58"/>
                    </a:lnTo>
                    <a:lnTo>
                      <a:pt x="158" y="58"/>
                    </a:lnTo>
                    <a:lnTo>
                      <a:pt x="166" y="65"/>
                    </a:lnTo>
                    <a:lnTo>
                      <a:pt x="166" y="72"/>
                    </a:lnTo>
                    <a:lnTo>
                      <a:pt x="158" y="79"/>
                    </a:lnTo>
                    <a:lnTo>
                      <a:pt x="158" y="87"/>
                    </a:lnTo>
                    <a:lnTo>
                      <a:pt x="144" y="94"/>
                    </a:lnTo>
                    <a:lnTo>
                      <a:pt x="122" y="101"/>
                    </a:lnTo>
                    <a:lnTo>
                      <a:pt x="122" y="108"/>
                    </a:lnTo>
                    <a:lnTo>
                      <a:pt x="108" y="115"/>
                    </a:lnTo>
                    <a:lnTo>
                      <a:pt x="101" y="115"/>
                    </a:lnTo>
                    <a:lnTo>
                      <a:pt x="79" y="123"/>
                    </a:lnTo>
                    <a:lnTo>
                      <a:pt x="65" y="123"/>
                    </a:lnTo>
                    <a:lnTo>
                      <a:pt x="58" y="130"/>
                    </a:lnTo>
                    <a:lnTo>
                      <a:pt x="50" y="130"/>
                    </a:lnTo>
                    <a:lnTo>
                      <a:pt x="36" y="137"/>
                    </a:lnTo>
                    <a:lnTo>
                      <a:pt x="29" y="137"/>
                    </a:lnTo>
                    <a:lnTo>
                      <a:pt x="14" y="137"/>
                    </a:lnTo>
                    <a:lnTo>
                      <a:pt x="0" y="130"/>
                    </a:lnTo>
                    <a:lnTo>
                      <a:pt x="0" y="115"/>
                    </a:lnTo>
                    <a:lnTo>
                      <a:pt x="0" y="101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tint val="46275"/>
                      <a:invGamma/>
                    </a:schemeClr>
                  </a:gs>
                </a:gsLst>
                <a:lin ang="540000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2125" y="3231"/>
                <a:ext cx="539" cy="232"/>
              </a:xfrm>
              <a:custGeom>
                <a:avLst/>
                <a:gdLst>
                  <a:gd name="T0" fmla="*/ 7 w 512"/>
                  <a:gd name="T1" fmla="*/ 0 h 232"/>
                  <a:gd name="T2" fmla="*/ 7 w 512"/>
                  <a:gd name="T3" fmla="*/ 0 h 232"/>
                  <a:gd name="T4" fmla="*/ 0 w 512"/>
                  <a:gd name="T5" fmla="*/ 7 h 232"/>
                  <a:gd name="T6" fmla="*/ 0 w 512"/>
                  <a:gd name="T7" fmla="*/ 15 h 232"/>
                  <a:gd name="T8" fmla="*/ 7 w 512"/>
                  <a:gd name="T9" fmla="*/ 29 h 232"/>
                  <a:gd name="T10" fmla="*/ 35 w 512"/>
                  <a:gd name="T11" fmla="*/ 43 h 232"/>
                  <a:gd name="T12" fmla="*/ 49 w 512"/>
                  <a:gd name="T13" fmla="*/ 51 h 232"/>
                  <a:gd name="T14" fmla="*/ 75 w 512"/>
                  <a:gd name="T15" fmla="*/ 51 h 232"/>
                  <a:gd name="T16" fmla="*/ 117 w 512"/>
                  <a:gd name="T17" fmla="*/ 51 h 232"/>
                  <a:gd name="T18" fmla="*/ 151 w 512"/>
                  <a:gd name="T19" fmla="*/ 51 h 232"/>
                  <a:gd name="T20" fmla="*/ 151 w 512"/>
                  <a:gd name="T21" fmla="*/ 58 h 232"/>
                  <a:gd name="T22" fmla="*/ 151 w 512"/>
                  <a:gd name="T23" fmla="*/ 65 h 232"/>
                  <a:gd name="T24" fmla="*/ 142 w 512"/>
                  <a:gd name="T25" fmla="*/ 79 h 232"/>
                  <a:gd name="T26" fmla="*/ 302 w 512"/>
                  <a:gd name="T27" fmla="*/ 144 h 232"/>
                  <a:gd name="T28" fmla="*/ 453 w 512"/>
                  <a:gd name="T29" fmla="*/ 209 h 232"/>
                  <a:gd name="T30" fmla="*/ 486 w 512"/>
                  <a:gd name="T31" fmla="*/ 223 h 232"/>
                  <a:gd name="T32" fmla="*/ 546 w 512"/>
                  <a:gd name="T33" fmla="*/ 231 h 232"/>
                  <a:gd name="T34" fmla="*/ 562 w 512"/>
                  <a:gd name="T35" fmla="*/ 231 h 232"/>
                  <a:gd name="T36" fmla="*/ 571 w 512"/>
                  <a:gd name="T37" fmla="*/ 223 h 232"/>
                  <a:gd name="T38" fmla="*/ 588 w 512"/>
                  <a:gd name="T39" fmla="*/ 216 h 232"/>
                  <a:gd name="T40" fmla="*/ 596 w 512"/>
                  <a:gd name="T41" fmla="*/ 216 h 232"/>
                  <a:gd name="T42" fmla="*/ 562 w 512"/>
                  <a:gd name="T43" fmla="*/ 216 h 232"/>
                  <a:gd name="T44" fmla="*/ 537 w 512"/>
                  <a:gd name="T45" fmla="*/ 216 h 232"/>
                  <a:gd name="T46" fmla="*/ 495 w 512"/>
                  <a:gd name="T47" fmla="*/ 209 h 232"/>
                  <a:gd name="T48" fmla="*/ 462 w 512"/>
                  <a:gd name="T49" fmla="*/ 202 h 232"/>
                  <a:gd name="T50" fmla="*/ 444 w 512"/>
                  <a:gd name="T51" fmla="*/ 187 h 232"/>
                  <a:gd name="T52" fmla="*/ 427 w 512"/>
                  <a:gd name="T53" fmla="*/ 180 h 232"/>
                  <a:gd name="T54" fmla="*/ 412 w 512"/>
                  <a:gd name="T55" fmla="*/ 173 h 232"/>
                  <a:gd name="T56" fmla="*/ 402 w 512"/>
                  <a:gd name="T57" fmla="*/ 166 h 232"/>
                  <a:gd name="T58" fmla="*/ 285 w 512"/>
                  <a:gd name="T59" fmla="*/ 115 h 232"/>
                  <a:gd name="T60" fmla="*/ 159 w 512"/>
                  <a:gd name="T61" fmla="*/ 65 h 232"/>
                  <a:gd name="T62" fmla="*/ 168 w 512"/>
                  <a:gd name="T63" fmla="*/ 58 h 232"/>
                  <a:gd name="T64" fmla="*/ 168 w 512"/>
                  <a:gd name="T65" fmla="*/ 51 h 232"/>
                  <a:gd name="T66" fmla="*/ 159 w 512"/>
                  <a:gd name="T67" fmla="*/ 43 h 232"/>
                  <a:gd name="T68" fmla="*/ 142 w 512"/>
                  <a:gd name="T69" fmla="*/ 43 h 232"/>
                  <a:gd name="T70" fmla="*/ 101 w 512"/>
                  <a:gd name="T71" fmla="*/ 36 h 232"/>
                  <a:gd name="T72" fmla="*/ 49 w 512"/>
                  <a:gd name="T73" fmla="*/ 36 h 232"/>
                  <a:gd name="T74" fmla="*/ 42 w 512"/>
                  <a:gd name="T75" fmla="*/ 22 h 232"/>
                  <a:gd name="T76" fmla="*/ 24 w 512"/>
                  <a:gd name="T77" fmla="*/ 15 h 232"/>
                  <a:gd name="T78" fmla="*/ 17 w 512"/>
                  <a:gd name="T79" fmla="*/ 7 h 232"/>
                  <a:gd name="T80" fmla="*/ 7 w 512"/>
                  <a:gd name="T81" fmla="*/ 0 h 23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12" h="232">
                    <a:moveTo>
                      <a:pt x="7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7" y="29"/>
                    </a:lnTo>
                    <a:lnTo>
                      <a:pt x="29" y="43"/>
                    </a:lnTo>
                    <a:lnTo>
                      <a:pt x="43" y="51"/>
                    </a:lnTo>
                    <a:lnTo>
                      <a:pt x="64" y="51"/>
                    </a:lnTo>
                    <a:lnTo>
                      <a:pt x="100" y="51"/>
                    </a:lnTo>
                    <a:lnTo>
                      <a:pt x="129" y="51"/>
                    </a:lnTo>
                    <a:lnTo>
                      <a:pt x="129" y="58"/>
                    </a:lnTo>
                    <a:lnTo>
                      <a:pt x="129" y="65"/>
                    </a:lnTo>
                    <a:lnTo>
                      <a:pt x="122" y="79"/>
                    </a:lnTo>
                    <a:lnTo>
                      <a:pt x="259" y="144"/>
                    </a:lnTo>
                    <a:lnTo>
                      <a:pt x="388" y="209"/>
                    </a:lnTo>
                    <a:lnTo>
                      <a:pt x="417" y="223"/>
                    </a:lnTo>
                    <a:lnTo>
                      <a:pt x="468" y="231"/>
                    </a:lnTo>
                    <a:lnTo>
                      <a:pt x="482" y="231"/>
                    </a:lnTo>
                    <a:lnTo>
                      <a:pt x="489" y="223"/>
                    </a:lnTo>
                    <a:lnTo>
                      <a:pt x="504" y="216"/>
                    </a:lnTo>
                    <a:lnTo>
                      <a:pt x="511" y="216"/>
                    </a:lnTo>
                    <a:lnTo>
                      <a:pt x="482" y="216"/>
                    </a:lnTo>
                    <a:lnTo>
                      <a:pt x="460" y="216"/>
                    </a:lnTo>
                    <a:lnTo>
                      <a:pt x="424" y="209"/>
                    </a:lnTo>
                    <a:lnTo>
                      <a:pt x="396" y="202"/>
                    </a:lnTo>
                    <a:lnTo>
                      <a:pt x="381" y="187"/>
                    </a:lnTo>
                    <a:lnTo>
                      <a:pt x="367" y="180"/>
                    </a:lnTo>
                    <a:lnTo>
                      <a:pt x="352" y="173"/>
                    </a:lnTo>
                    <a:lnTo>
                      <a:pt x="345" y="166"/>
                    </a:lnTo>
                    <a:lnTo>
                      <a:pt x="244" y="115"/>
                    </a:lnTo>
                    <a:lnTo>
                      <a:pt x="136" y="65"/>
                    </a:lnTo>
                    <a:lnTo>
                      <a:pt x="144" y="58"/>
                    </a:lnTo>
                    <a:lnTo>
                      <a:pt x="144" y="51"/>
                    </a:lnTo>
                    <a:lnTo>
                      <a:pt x="136" y="43"/>
                    </a:lnTo>
                    <a:lnTo>
                      <a:pt x="122" y="43"/>
                    </a:lnTo>
                    <a:lnTo>
                      <a:pt x="86" y="36"/>
                    </a:lnTo>
                    <a:lnTo>
                      <a:pt x="43" y="36"/>
                    </a:lnTo>
                    <a:lnTo>
                      <a:pt x="36" y="22"/>
                    </a:lnTo>
                    <a:lnTo>
                      <a:pt x="21" y="15"/>
                    </a:lnTo>
                    <a:lnTo>
                      <a:pt x="14" y="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CF305"/>
              </a:solidFill>
              <a:ln w="12700" cap="rnd" cmpd="sng">
                <a:solidFill>
                  <a:srgbClr val="FCF305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2185" y="3152"/>
                <a:ext cx="501" cy="267"/>
              </a:xfrm>
              <a:custGeom>
                <a:avLst/>
                <a:gdLst>
                  <a:gd name="T0" fmla="*/ 7 w 476"/>
                  <a:gd name="T1" fmla="*/ 0 h 267"/>
                  <a:gd name="T2" fmla="*/ 7 w 476"/>
                  <a:gd name="T3" fmla="*/ 0 h 267"/>
                  <a:gd name="T4" fmla="*/ 0 w 476"/>
                  <a:gd name="T5" fmla="*/ 7 h 267"/>
                  <a:gd name="T6" fmla="*/ 0 w 476"/>
                  <a:gd name="T7" fmla="*/ 14 h 267"/>
                  <a:gd name="T8" fmla="*/ 7 w 476"/>
                  <a:gd name="T9" fmla="*/ 29 h 267"/>
                  <a:gd name="T10" fmla="*/ 35 w 476"/>
                  <a:gd name="T11" fmla="*/ 43 h 267"/>
                  <a:gd name="T12" fmla="*/ 42 w 476"/>
                  <a:gd name="T13" fmla="*/ 43 h 267"/>
                  <a:gd name="T14" fmla="*/ 67 w 476"/>
                  <a:gd name="T15" fmla="*/ 50 h 267"/>
                  <a:gd name="T16" fmla="*/ 92 w 476"/>
                  <a:gd name="T17" fmla="*/ 50 h 267"/>
                  <a:gd name="T18" fmla="*/ 102 w 476"/>
                  <a:gd name="T19" fmla="*/ 50 h 267"/>
                  <a:gd name="T20" fmla="*/ 118 w 476"/>
                  <a:gd name="T21" fmla="*/ 58 h 267"/>
                  <a:gd name="T22" fmla="*/ 143 w 476"/>
                  <a:gd name="T23" fmla="*/ 58 h 267"/>
                  <a:gd name="T24" fmla="*/ 152 w 476"/>
                  <a:gd name="T25" fmla="*/ 58 h 267"/>
                  <a:gd name="T26" fmla="*/ 143 w 476"/>
                  <a:gd name="T27" fmla="*/ 72 h 267"/>
                  <a:gd name="T28" fmla="*/ 143 w 476"/>
                  <a:gd name="T29" fmla="*/ 86 h 267"/>
                  <a:gd name="T30" fmla="*/ 278 w 476"/>
                  <a:gd name="T31" fmla="*/ 166 h 267"/>
                  <a:gd name="T32" fmla="*/ 420 w 476"/>
                  <a:gd name="T33" fmla="*/ 238 h 267"/>
                  <a:gd name="T34" fmla="*/ 453 w 476"/>
                  <a:gd name="T35" fmla="*/ 252 h 267"/>
                  <a:gd name="T36" fmla="*/ 495 w 476"/>
                  <a:gd name="T37" fmla="*/ 266 h 267"/>
                  <a:gd name="T38" fmla="*/ 521 w 476"/>
                  <a:gd name="T39" fmla="*/ 266 h 267"/>
                  <a:gd name="T40" fmla="*/ 554 w 476"/>
                  <a:gd name="T41" fmla="*/ 259 h 267"/>
                  <a:gd name="T42" fmla="*/ 529 w 476"/>
                  <a:gd name="T43" fmla="*/ 259 h 267"/>
                  <a:gd name="T44" fmla="*/ 504 w 476"/>
                  <a:gd name="T45" fmla="*/ 259 h 267"/>
                  <a:gd name="T46" fmla="*/ 462 w 476"/>
                  <a:gd name="T47" fmla="*/ 245 h 267"/>
                  <a:gd name="T48" fmla="*/ 427 w 476"/>
                  <a:gd name="T49" fmla="*/ 230 h 267"/>
                  <a:gd name="T50" fmla="*/ 413 w 476"/>
                  <a:gd name="T51" fmla="*/ 216 h 267"/>
                  <a:gd name="T52" fmla="*/ 403 w 476"/>
                  <a:gd name="T53" fmla="*/ 209 h 267"/>
                  <a:gd name="T54" fmla="*/ 385 w 476"/>
                  <a:gd name="T55" fmla="*/ 202 h 267"/>
                  <a:gd name="T56" fmla="*/ 370 w 476"/>
                  <a:gd name="T57" fmla="*/ 194 h 267"/>
                  <a:gd name="T58" fmla="*/ 260 w 476"/>
                  <a:gd name="T59" fmla="*/ 137 h 267"/>
                  <a:gd name="T60" fmla="*/ 160 w 476"/>
                  <a:gd name="T61" fmla="*/ 72 h 267"/>
                  <a:gd name="T62" fmla="*/ 160 w 476"/>
                  <a:gd name="T63" fmla="*/ 65 h 267"/>
                  <a:gd name="T64" fmla="*/ 168 w 476"/>
                  <a:gd name="T65" fmla="*/ 58 h 267"/>
                  <a:gd name="T66" fmla="*/ 152 w 476"/>
                  <a:gd name="T67" fmla="*/ 58 h 267"/>
                  <a:gd name="T68" fmla="*/ 143 w 476"/>
                  <a:gd name="T69" fmla="*/ 50 h 267"/>
                  <a:gd name="T70" fmla="*/ 92 w 476"/>
                  <a:gd name="T71" fmla="*/ 43 h 267"/>
                  <a:gd name="T72" fmla="*/ 49 w 476"/>
                  <a:gd name="T73" fmla="*/ 36 h 267"/>
                  <a:gd name="T74" fmla="*/ 42 w 476"/>
                  <a:gd name="T75" fmla="*/ 29 h 267"/>
                  <a:gd name="T76" fmla="*/ 25 w 476"/>
                  <a:gd name="T77" fmla="*/ 22 h 267"/>
                  <a:gd name="T78" fmla="*/ 18 w 476"/>
                  <a:gd name="T79" fmla="*/ 14 h 267"/>
                  <a:gd name="T80" fmla="*/ 7 w 476"/>
                  <a:gd name="T81" fmla="*/ 0 h 26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76" h="267">
                    <a:moveTo>
                      <a:pt x="7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7" y="29"/>
                    </a:lnTo>
                    <a:lnTo>
                      <a:pt x="29" y="43"/>
                    </a:lnTo>
                    <a:lnTo>
                      <a:pt x="36" y="43"/>
                    </a:lnTo>
                    <a:lnTo>
                      <a:pt x="58" y="50"/>
                    </a:lnTo>
                    <a:lnTo>
                      <a:pt x="79" y="50"/>
                    </a:lnTo>
                    <a:lnTo>
                      <a:pt x="87" y="50"/>
                    </a:lnTo>
                    <a:lnTo>
                      <a:pt x="101" y="58"/>
                    </a:lnTo>
                    <a:lnTo>
                      <a:pt x="123" y="58"/>
                    </a:lnTo>
                    <a:lnTo>
                      <a:pt x="130" y="58"/>
                    </a:lnTo>
                    <a:lnTo>
                      <a:pt x="123" y="72"/>
                    </a:lnTo>
                    <a:lnTo>
                      <a:pt x="123" y="86"/>
                    </a:lnTo>
                    <a:lnTo>
                      <a:pt x="238" y="166"/>
                    </a:lnTo>
                    <a:lnTo>
                      <a:pt x="360" y="238"/>
                    </a:lnTo>
                    <a:lnTo>
                      <a:pt x="389" y="252"/>
                    </a:lnTo>
                    <a:lnTo>
                      <a:pt x="425" y="266"/>
                    </a:lnTo>
                    <a:lnTo>
                      <a:pt x="447" y="266"/>
                    </a:lnTo>
                    <a:lnTo>
                      <a:pt x="475" y="259"/>
                    </a:lnTo>
                    <a:lnTo>
                      <a:pt x="454" y="259"/>
                    </a:lnTo>
                    <a:lnTo>
                      <a:pt x="432" y="259"/>
                    </a:lnTo>
                    <a:lnTo>
                      <a:pt x="396" y="245"/>
                    </a:lnTo>
                    <a:lnTo>
                      <a:pt x="367" y="230"/>
                    </a:lnTo>
                    <a:lnTo>
                      <a:pt x="353" y="216"/>
                    </a:lnTo>
                    <a:lnTo>
                      <a:pt x="346" y="209"/>
                    </a:lnTo>
                    <a:lnTo>
                      <a:pt x="331" y="202"/>
                    </a:lnTo>
                    <a:lnTo>
                      <a:pt x="317" y="194"/>
                    </a:lnTo>
                    <a:lnTo>
                      <a:pt x="223" y="137"/>
                    </a:lnTo>
                    <a:lnTo>
                      <a:pt x="137" y="72"/>
                    </a:lnTo>
                    <a:lnTo>
                      <a:pt x="137" y="65"/>
                    </a:lnTo>
                    <a:lnTo>
                      <a:pt x="144" y="58"/>
                    </a:lnTo>
                    <a:lnTo>
                      <a:pt x="130" y="58"/>
                    </a:lnTo>
                    <a:lnTo>
                      <a:pt x="123" y="50"/>
                    </a:lnTo>
                    <a:lnTo>
                      <a:pt x="79" y="43"/>
                    </a:lnTo>
                    <a:lnTo>
                      <a:pt x="43" y="36"/>
                    </a:lnTo>
                    <a:lnTo>
                      <a:pt x="36" y="29"/>
                    </a:lnTo>
                    <a:lnTo>
                      <a:pt x="22" y="22"/>
                    </a:lnTo>
                    <a:lnTo>
                      <a:pt x="15" y="14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EA0A46"/>
              </a:solidFill>
              <a:ln w="12700" cap="rnd" cmpd="sng">
                <a:solidFill>
                  <a:srgbClr val="EA0A4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3087" y="3195"/>
                <a:ext cx="486" cy="268"/>
              </a:xfrm>
              <a:custGeom>
                <a:avLst/>
                <a:gdLst>
                  <a:gd name="T0" fmla="*/ 528 w 462"/>
                  <a:gd name="T1" fmla="*/ 0 h 268"/>
                  <a:gd name="T2" fmla="*/ 528 w 462"/>
                  <a:gd name="T3" fmla="*/ 7 h 268"/>
                  <a:gd name="T4" fmla="*/ 536 w 462"/>
                  <a:gd name="T5" fmla="*/ 15 h 268"/>
                  <a:gd name="T6" fmla="*/ 536 w 462"/>
                  <a:gd name="T7" fmla="*/ 22 h 268"/>
                  <a:gd name="T8" fmla="*/ 536 w 462"/>
                  <a:gd name="T9" fmla="*/ 29 h 268"/>
                  <a:gd name="T10" fmla="*/ 511 w 462"/>
                  <a:gd name="T11" fmla="*/ 43 h 268"/>
                  <a:gd name="T12" fmla="*/ 494 w 462"/>
                  <a:gd name="T13" fmla="*/ 51 h 268"/>
                  <a:gd name="T14" fmla="*/ 477 w 462"/>
                  <a:gd name="T15" fmla="*/ 51 h 268"/>
                  <a:gd name="T16" fmla="*/ 452 w 462"/>
                  <a:gd name="T17" fmla="*/ 58 h 268"/>
                  <a:gd name="T18" fmla="*/ 445 w 462"/>
                  <a:gd name="T19" fmla="*/ 58 h 268"/>
                  <a:gd name="T20" fmla="*/ 434 w 462"/>
                  <a:gd name="T21" fmla="*/ 58 h 268"/>
                  <a:gd name="T22" fmla="*/ 410 w 462"/>
                  <a:gd name="T23" fmla="*/ 65 h 268"/>
                  <a:gd name="T24" fmla="*/ 393 w 462"/>
                  <a:gd name="T25" fmla="*/ 72 h 268"/>
                  <a:gd name="T26" fmla="*/ 403 w 462"/>
                  <a:gd name="T27" fmla="*/ 79 h 268"/>
                  <a:gd name="T28" fmla="*/ 403 w 462"/>
                  <a:gd name="T29" fmla="*/ 94 h 268"/>
                  <a:gd name="T30" fmla="*/ 268 w 462"/>
                  <a:gd name="T31" fmla="*/ 166 h 268"/>
                  <a:gd name="T32" fmla="*/ 134 w 462"/>
                  <a:gd name="T33" fmla="*/ 245 h 268"/>
                  <a:gd name="T34" fmla="*/ 100 w 462"/>
                  <a:gd name="T35" fmla="*/ 259 h 268"/>
                  <a:gd name="T36" fmla="*/ 35 w 462"/>
                  <a:gd name="T37" fmla="*/ 267 h 268"/>
                  <a:gd name="T38" fmla="*/ 0 w 462"/>
                  <a:gd name="T39" fmla="*/ 267 h 268"/>
                  <a:gd name="T40" fmla="*/ 25 w 462"/>
                  <a:gd name="T41" fmla="*/ 259 h 268"/>
                  <a:gd name="T42" fmla="*/ 49 w 462"/>
                  <a:gd name="T43" fmla="*/ 259 h 268"/>
                  <a:gd name="T44" fmla="*/ 84 w 462"/>
                  <a:gd name="T45" fmla="*/ 245 h 268"/>
                  <a:gd name="T46" fmla="*/ 126 w 462"/>
                  <a:gd name="T47" fmla="*/ 238 h 268"/>
                  <a:gd name="T48" fmla="*/ 134 w 462"/>
                  <a:gd name="T49" fmla="*/ 223 h 268"/>
                  <a:gd name="T50" fmla="*/ 151 w 462"/>
                  <a:gd name="T51" fmla="*/ 216 h 268"/>
                  <a:gd name="T52" fmla="*/ 159 w 462"/>
                  <a:gd name="T53" fmla="*/ 209 h 268"/>
                  <a:gd name="T54" fmla="*/ 176 w 462"/>
                  <a:gd name="T55" fmla="*/ 202 h 268"/>
                  <a:gd name="T56" fmla="*/ 277 w 462"/>
                  <a:gd name="T57" fmla="*/ 137 h 268"/>
                  <a:gd name="T58" fmla="*/ 385 w 462"/>
                  <a:gd name="T59" fmla="*/ 79 h 268"/>
                  <a:gd name="T60" fmla="*/ 378 w 462"/>
                  <a:gd name="T61" fmla="*/ 72 h 268"/>
                  <a:gd name="T62" fmla="*/ 385 w 462"/>
                  <a:gd name="T63" fmla="*/ 58 h 268"/>
                  <a:gd name="T64" fmla="*/ 403 w 462"/>
                  <a:gd name="T65" fmla="*/ 51 h 268"/>
                  <a:gd name="T66" fmla="*/ 452 w 462"/>
                  <a:gd name="T67" fmla="*/ 43 h 268"/>
                  <a:gd name="T68" fmla="*/ 494 w 462"/>
                  <a:gd name="T69" fmla="*/ 36 h 268"/>
                  <a:gd name="T70" fmla="*/ 511 w 462"/>
                  <a:gd name="T71" fmla="*/ 29 h 268"/>
                  <a:gd name="T72" fmla="*/ 519 w 462"/>
                  <a:gd name="T73" fmla="*/ 22 h 268"/>
                  <a:gd name="T74" fmla="*/ 528 w 462"/>
                  <a:gd name="T75" fmla="*/ 15 h 268"/>
                  <a:gd name="T76" fmla="*/ 528 w 462"/>
                  <a:gd name="T77" fmla="*/ 0 h 26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62" h="268">
                    <a:moveTo>
                      <a:pt x="453" y="0"/>
                    </a:moveTo>
                    <a:lnTo>
                      <a:pt x="453" y="7"/>
                    </a:lnTo>
                    <a:lnTo>
                      <a:pt x="461" y="15"/>
                    </a:lnTo>
                    <a:lnTo>
                      <a:pt x="461" y="22"/>
                    </a:lnTo>
                    <a:lnTo>
                      <a:pt x="461" y="29"/>
                    </a:lnTo>
                    <a:lnTo>
                      <a:pt x="439" y="43"/>
                    </a:lnTo>
                    <a:lnTo>
                      <a:pt x="425" y="51"/>
                    </a:lnTo>
                    <a:lnTo>
                      <a:pt x="410" y="51"/>
                    </a:lnTo>
                    <a:lnTo>
                      <a:pt x="389" y="58"/>
                    </a:lnTo>
                    <a:lnTo>
                      <a:pt x="382" y="58"/>
                    </a:lnTo>
                    <a:lnTo>
                      <a:pt x="374" y="58"/>
                    </a:lnTo>
                    <a:lnTo>
                      <a:pt x="353" y="65"/>
                    </a:lnTo>
                    <a:lnTo>
                      <a:pt x="338" y="72"/>
                    </a:lnTo>
                    <a:lnTo>
                      <a:pt x="346" y="79"/>
                    </a:lnTo>
                    <a:lnTo>
                      <a:pt x="346" y="94"/>
                    </a:lnTo>
                    <a:lnTo>
                      <a:pt x="230" y="166"/>
                    </a:lnTo>
                    <a:lnTo>
                      <a:pt x="115" y="245"/>
                    </a:lnTo>
                    <a:lnTo>
                      <a:pt x="86" y="259"/>
                    </a:lnTo>
                    <a:lnTo>
                      <a:pt x="29" y="267"/>
                    </a:lnTo>
                    <a:lnTo>
                      <a:pt x="0" y="267"/>
                    </a:lnTo>
                    <a:lnTo>
                      <a:pt x="22" y="259"/>
                    </a:lnTo>
                    <a:lnTo>
                      <a:pt x="43" y="259"/>
                    </a:lnTo>
                    <a:lnTo>
                      <a:pt x="72" y="245"/>
                    </a:lnTo>
                    <a:lnTo>
                      <a:pt x="108" y="238"/>
                    </a:lnTo>
                    <a:lnTo>
                      <a:pt x="115" y="223"/>
                    </a:lnTo>
                    <a:lnTo>
                      <a:pt x="130" y="216"/>
                    </a:lnTo>
                    <a:lnTo>
                      <a:pt x="137" y="209"/>
                    </a:lnTo>
                    <a:lnTo>
                      <a:pt x="151" y="202"/>
                    </a:lnTo>
                    <a:lnTo>
                      <a:pt x="238" y="137"/>
                    </a:lnTo>
                    <a:lnTo>
                      <a:pt x="331" y="79"/>
                    </a:lnTo>
                    <a:lnTo>
                      <a:pt x="324" y="72"/>
                    </a:lnTo>
                    <a:lnTo>
                      <a:pt x="331" y="58"/>
                    </a:lnTo>
                    <a:lnTo>
                      <a:pt x="346" y="51"/>
                    </a:lnTo>
                    <a:lnTo>
                      <a:pt x="389" y="43"/>
                    </a:lnTo>
                    <a:lnTo>
                      <a:pt x="425" y="36"/>
                    </a:lnTo>
                    <a:lnTo>
                      <a:pt x="439" y="29"/>
                    </a:lnTo>
                    <a:lnTo>
                      <a:pt x="446" y="22"/>
                    </a:lnTo>
                    <a:lnTo>
                      <a:pt x="453" y="15"/>
                    </a:lnTo>
                    <a:lnTo>
                      <a:pt x="453" y="0"/>
                    </a:lnTo>
                  </a:path>
                </a:pathLst>
              </a:custGeom>
              <a:solidFill>
                <a:srgbClr val="EA0A46"/>
              </a:solidFill>
              <a:ln w="12700" cap="rnd" cmpd="sng">
                <a:solidFill>
                  <a:srgbClr val="EA0A4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3087" y="3282"/>
                <a:ext cx="531" cy="231"/>
              </a:xfrm>
              <a:custGeom>
                <a:avLst/>
                <a:gdLst>
                  <a:gd name="T0" fmla="*/ 578 w 505"/>
                  <a:gd name="T1" fmla="*/ 0 h 231"/>
                  <a:gd name="T2" fmla="*/ 578 w 505"/>
                  <a:gd name="T3" fmla="*/ 0 h 231"/>
                  <a:gd name="T4" fmla="*/ 586 w 505"/>
                  <a:gd name="T5" fmla="*/ 14 h 231"/>
                  <a:gd name="T6" fmla="*/ 586 w 505"/>
                  <a:gd name="T7" fmla="*/ 21 h 231"/>
                  <a:gd name="T8" fmla="*/ 586 w 505"/>
                  <a:gd name="T9" fmla="*/ 28 h 231"/>
                  <a:gd name="T10" fmla="*/ 560 w 505"/>
                  <a:gd name="T11" fmla="*/ 36 h 231"/>
                  <a:gd name="T12" fmla="*/ 536 w 505"/>
                  <a:gd name="T13" fmla="*/ 43 h 231"/>
                  <a:gd name="T14" fmla="*/ 487 w 505"/>
                  <a:gd name="T15" fmla="*/ 43 h 231"/>
                  <a:gd name="T16" fmla="*/ 445 w 505"/>
                  <a:gd name="T17" fmla="*/ 50 h 231"/>
                  <a:gd name="T18" fmla="*/ 434 w 505"/>
                  <a:gd name="T19" fmla="*/ 50 h 231"/>
                  <a:gd name="T20" fmla="*/ 445 w 505"/>
                  <a:gd name="T21" fmla="*/ 64 h 231"/>
                  <a:gd name="T22" fmla="*/ 445 w 505"/>
                  <a:gd name="T23" fmla="*/ 79 h 231"/>
                  <a:gd name="T24" fmla="*/ 293 w 505"/>
                  <a:gd name="T25" fmla="*/ 144 h 231"/>
                  <a:gd name="T26" fmla="*/ 142 w 505"/>
                  <a:gd name="T27" fmla="*/ 208 h 231"/>
                  <a:gd name="T28" fmla="*/ 109 w 505"/>
                  <a:gd name="T29" fmla="*/ 223 h 231"/>
                  <a:gd name="T30" fmla="*/ 49 w 505"/>
                  <a:gd name="T31" fmla="*/ 230 h 231"/>
                  <a:gd name="T32" fmla="*/ 34 w 505"/>
                  <a:gd name="T33" fmla="*/ 230 h 231"/>
                  <a:gd name="T34" fmla="*/ 17 w 505"/>
                  <a:gd name="T35" fmla="*/ 223 h 231"/>
                  <a:gd name="T36" fmla="*/ 0 w 505"/>
                  <a:gd name="T37" fmla="*/ 216 h 231"/>
                  <a:gd name="T38" fmla="*/ 25 w 505"/>
                  <a:gd name="T39" fmla="*/ 216 h 231"/>
                  <a:gd name="T40" fmla="*/ 59 w 505"/>
                  <a:gd name="T41" fmla="*/ 216 h 231"/>
                  <a:gd name="T42" fmla="*/ 91 w 505"/>
                  <a:gd name="T43" fmla="*/ 208 h 231"/>
                  <a:gd name="T44" fmla="*/ 134 w 505"/>
                  <a:gd name="T45" fmla="*/ 201 h 231"/>
                  <a:gd name="T46" fmla="*/ 151 w 505"/>
                  <a:gd name="T47" fmla="*/ 187 h 231"/>
                  <a:gd name="T48" fmla="*/ 167 w 505"/>
                  <a:gd name="T49" fmla="*/ 180 h 231"/>
                  <a:gd name="T50" fmla="*/ 176 w 505"/>
                  <a:gd name="T51" fmla="*/ 172 h 231"/>
                  <a:gd name="T52" fmla="*/ 193 w 505"/>
                  <a:gd name="T53" fmla="*/ 165 h 231"/>
                  <a:gd name="T54" fmla="*/ 301 w 505"/>
                  <a:gd name="T55" fmla="*/ 115 h 231"/>
                  <a:gd name="T56" fmla="*/ 420 w 505"/>
                  <a:gd name="T57" fmla="*/ 64 h 231"/>
                  <a:gd name="T58" fmla="*/ 420 w 505"/>
                  <a:gd name="T59" fmla="*/ 57 h 231"/>
                  <a:gd name="T60" fmla="*/ 420 w 505"/>
                  <a:gd name="T61" fmla="*/ 50 h 231"/>
                  <a:gd name="T62" fmla="*/ 434 w 505"/>
                  <a:gd name="T63" fmla="*/ 43 h 231"/>
                  <a:gd name="T64" fmla="*/ 445 w 505"/>
                  <a:gd name="T65" fmla="*/ 43 h 231"/>
                  <a:gd name="T66" fmla="*/ 494 w 505"/>
                  <a:gd name="T67" fmla="*/ 36 h 231"/>
                  <a:gd name="T68" fmla="*/ 536 w 505"/>
                  <a:gd name="T69" fmla="*/ 36 h 231"/>
                  <a:gd name="T70" fmla="*/ 552 w 505"/>
                  <a:gd name="T71" fmla="*/ 28 h 231"/>
                  <a:gd name="T72" fmla="*/ 560 w 505"/>
                  <a:gd name="T73" fmla="*/ 21 h 231"/>
                  <a:gd name="T74" fmla="*/ 568 w 505"/>
                  <a:gd name="T75" fmla="*/ 7 h 231"/>
                  <a:gd name="T76" fmla="*/ 578 w 505"/>
                  <a:gd name="T77" fmla="*/ 0 h 23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5" h="231">
                    <a:moveTo>
                      <a:pt x="497" y="0"/>
                    </a:moveTo>
                    <a:lnTo>
                      <a:pt x="497" y="0"/>
                    </a:lnTo>
                    <a:lnTo>
                      <a:pt x="504" y="14"/>
                    </a:lnTo>
                    <a:lnTo>
                      <a:pt x="504" y="21"/>
                    </a:lnTo>
                    <a:lnTo>
                      <a:pt x="504" y="28"/>
                    </a:lnTo>
                    <a:lnTo>
                      <a:pt x="482" y="36"/>
                    </a:lnTo>
                    <a:lnTo>
                      <a:pt x="461" y="43"/>
                    </a:lnTo>
                    <a:lnTo>
                      <a:pt x="418" y="43"/>
                    </a:lnTo>
                    <a:lnTo>
                      <a:pt x="382" y="50"/>
                    </a:lnTo>
                    <a:lnTo>
                      <a:pt x="374" y="50"/>
                    </a:lnTo>
                    <a:lnTo>
                      <a:pt x="382" y="64"/>
                    </a:lnTo>
                    <a:lnTo>
                      <a:pt x="382" y="79"/>
                    </a:lnTo>
                    <a:lnTo>
                      <a:pt x="252" y="144"/>
                    </a:lnTo>
                    <a:lnTo>
                      <a:pt x="122" y="208"/>
                    </a:lnTo>
                    <a:lnTo>
                      <a:pt x="94" y="223"/>
                    </a:lnTo>
                    <a:lnTo>
                      <a:pt x="43" y="230"/>
                    </a:lnTo>
                    <a:lnTo>
                      <a:pt x="29" y="230"/>
                    </a:lnTo>
                    <a:lnTo>
                      <a:pt x="14" y="223"/>
                    </a:lnTo>
                    <a:lnTo>
                      <a:pt x="0" y="216"/>
                    </a:lnTo>
                    <a:lnTo>
                      <a:pt x="22" y="216"/>
                    </a:lnTo>
                    <a:lnTo>
                      <a:pt x="50" y="216"/>
                    </a:lnTo>
                    <a:lnTo>
                      <a:pt x="79" y="208"/>
                    </a:lnTo>
                    <a:lnTo>
                      <a:pt x="115" y="201"/>
                    </a:lnTo>
                    <a:lnTo>
                      <a:pt x="130" y="187"/>
                    </a:lnTo>
                    <a:lnTo>
                      <a:pt x="144" y="180"/>
                    </a:lnTo>
                    <a:lnTo>
                      <a:pt x="151" y="172"/>
                    </a:lnTo>
                    <a:lnTo>
                      <a:pt x="166" y="165"/>
                    </a:lnTo>
                    <a:lnTo>
                      <a:pt x="259" y="115"/>
                    </a:lnTo>
                    <a:lnTo>
                      <a:pt x="360" y="64"/>
                    </a:lnTo>
                    <a:lnTo>
                      <a:pt x="360" y="57"/>
                    </a:lnTo>
                    <a:lnTo>
                      <a:pt x="360" y="50"/>
                    </a:lnTo>
                    <a:lnTo>
                      <a:pt x="374" y="43"/>
                    </a:lnTo>
                    <a:lnTo>
                      <a:pt x="382" y="43"/>
                    </a:lnTo>
                    <a:lnTo>
                      <a:pt x="425" y="36"/>
                    </a:lnTo>
                    <a:lnTo>
                      <a:pt x="461" y="36"/>
                    </a:lnTo>
                    <a:lnTo>
                      <a:pt x="475" y="28"/>
                    </a:lnTo>
                    <a:lnTo>
                      <a:pt x="482" y="21"/>
                    </a:lnTo>
                    <a:lnTo>
                      <a:pt x="489" y="7"/>
                    </a:lnTo>
                    <a:lnTo>
                      <a:pt x="497" y="0"/>
                    </a:lnTo>
                  </a:path>
                </a:pathLst>
              </a:custGeom>
              <a:solidFill>
                <a:srgbClr val="FCF305"/>
              </a:solidFill>
              <a:ln w="12700" cap="rnd" cmpd="sng">
                <a:solidFill>
                  <a:srgbClr val="FCF305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2268" y="3037"/>
                <a:ext cx="183" cy="130"/>
              </a:xfrm>
              <a:custGeom>
                <a:avLst/>
                <a:gdLst>
                  <a:gd name="T0" fmla="*/ 173 w 174"/>
                  <a:gd name="T1" fmla="*/ 93 h 130"/>
                  <a:gd name="T2" fmla="*/ 159 w 174"/>
                  <a:gd name="T3" fmla="*/ 86 h 130"/>
                  <a:gd name="T4" fmla="*/ 152 w 174"/>
                  <a:gd name="T5" fmla="*/ 79 h 130"/>
                  <a:gd name="T6" fmla="*/ 152 w 174"/>
                  <a:gd name="T7" fmla="*/ 72 h 130"/>
                  <a:gd name="T8" fmla="*/ 144 w 174"/>
                  <a:gd name="T9" fmla="*/ 65 h 130"/>
                  <a:gd name="T10" fmla="*/ 144 w 174"/>
                  <a:gd name="T11" fmla="*/ 57 h 130"/>
                  <a:gd name="T12" fmla="*/ 137 w 174"/>
                  <a:gd name="T13" fmla="*/ 50 h 130"/>
                  <a:gd name="T14" fmla="*/ 130 w 174"/>
                  <a:gd name="T15" fmla="*/ 36 h 130"/>
                  <a:gd name="T16" fmla="*/ 130 w 174"/>
                  <a:gd name="T17" fmla="*/ 21 h 130"/>
                  <a:gd name="T18" fmla="*/ 130 w 174"/>
                  <a:gd name="T19" fmla="*/ 7 h 130"/>
                  <a:gd name="T20" fmla="*/ 116 w 174"/>
                  <a:gd name="T21" fmla="*/ 0 h 130"/>
                  <a:gd name="T22" fmla="*/ 101 w 174"/>
                  <a:gd name="T23" fmla="*/ 0 h 130"/>
                  <a:gd name="T24" fmla="*/ 101 w 174"/>
                  <a:gd name="T25" fmla="*/ 21 h 130"/>
                  <a:gd name="T26" fmla="*/ 108 w 174"/>
                  <a:gd name="T27" fmla="*/ 36 h 130"/>
                  <a:gd name="T28" fmla="*/ 101 w 174"/>
                  <a:gd name="T29" fmla="*/ 43 h 130"/>
                  <a:gd name="T30" fmla="*/ 101 w 174"/>
                  <a:gd name="T31" fmla="*/ 50 h 130"/>
                  <a:gd name="T32" fmla="*/ 94 w 174"/>
                  <a:gd name="T33" fmla="*/ 57 h 130"/>
                  <a:gd name="T34" fmla="*/ 72 w 174"/>
                  <a:gd name="T35" fmla="*/ 57 h 130"/>
                  <a:gd name="T36" fmla="*/ 51 w 174"/>
                  <a:gd name="T37" fmla="*/ 57 h 130"/>
                  <a:gd name="T38" fmla="*/ 36 w 174"/>
                  <a:gd name="T39" fmla="*/ 57 h 130"/>
                  <a:gd name="T40" fmla="*/ 15 w 174"/>
                  <a:gd name="T41" fmla="*/ 50 h 130"/>
                  <a:gd name="T42" fmla="*/ 15 w 174"/>
                  <a:gd name="T43" fmla="*/ 57 h 130"/>
                  <a:gd name="T44" fmla="*/ 8 w 174"/>
                  <a:gd name="T45" fmla="*/ 57 h 130"/>
                  <a:gd name="T46" fmla="*/ 8 w 174"/>
                  <a:gd name="T47" fmla="*/ 65 h 130"/>
                  <a:gd name="T48" fmla="*/ 0 w 174"/>
                  <a:gd name="T49" fmla="*/ 65 h 130"/>
                  <a:gd name="T50" fmla="*/ 8 w 174"/>
                  <a:gd name="T51" fmla="*/ 72 h 130"/>
                  <a:gd name="T52" fmla="*/ 8 w 174"/>
                  <a:gd name="T53" fmla="*/ 79 h 130"/>
                  <a:gd name="T54" fmla="*/ 22 w 174"/>
                  <a:gd name="T55" fmla="*/ 86 h 130"/>
                  <a:gd name="T56" fmla="*/ 44 w 174"/>
                  <a:gd name="T57" fmla="*/ 93 h 130"/>
                  <a:gd name="T58" fmla="*/ 44 w 174"/>
                  <a:gd name="T59" fmla="*/ 101 h 130"/>
                  <a:gd name="T60" fmla="*/ 58 w 174"/>
                  <a:gd name="T61" fmla="*/ 108 h 130"/>
                  <a:gd name="T62" fmla="*/ 72 w 174"/>
                  <a:gd name="T63" fmla="*/ 108 h 130"/>
                  <a:gd name="T64" fmla="*/ 87 w 174"/>
                  <a:gd name="T65" fmla="*/ 115 h 130"/>
                  <a:gd name="T66" fmla="*/ 108 w 174"/>
                  <a:gd name="T67" fmla="*/ 115 h 130"/>
                  <a:gd name="T68" fmla="*/ 116 w 174"/>
                  <a:gd name="T69" fmla="*/ 122 h 130"/>
                  <a:gd name="T70" fmla="*/ 123 w 174"/>
                  <a:gd name="T71" fmla="*/ 129 h 130"/>
                  <a:gd name="T72" fmla="*/ 130 w 174"/>
                  <a:gd name="T73" fmla="*/ 129 h 130"/>
                  <a:gd name="T74" fmla="*/ 144 w 174"/>
                  <a:gd name="T75" fmla="*/ 129 h 130"/>
                  <a:gd name="T76" fmla="*/ 152 w 174"/>
                  <a:gd name="T77" fmla="*/ 129 h 130"/>
                  <a:gd name="T78" fmla="*/ 166 w 174"/>
                  <a:gd name="T79" fmla="*/ 122 h 130"/>
                  <a:gd name="T80" fmla="*/ 166 w 174"/>
                  <a:gd name="T81" fmla="*/ 108 h 130"/>
                  <a:gd name="T82" fmla="*/ 173 w 174"/>
                  <a:gd name="T83" fmla="*/ 9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4" h="130">
                    <a:moveTo>
                      <a:pt x="173" y="93"/>
                    </a:moveTo>
                    <a:lnTo>
                      <a:pt x="159" y="86"/>
                    </a:lnTo>
                    <a:lnTo>
                      <a:pt x="152" y="79"/>
                    </a:lnTo>
                    <a:lnTo>
                      <a:pt x="152" y="72"/>
                    </a:lnTo>
                    <a:lnTo>
                      <a:pt x="144" y="65"/>
                    </a:lnTo>
                    <a:lnTo>
                      <a:pt x="144" y="57"/>
                    </a:lnTo>
                    <a:lnTo>
                      <a:pt x="137" y="50"/>
                    </a:lnTo>
                    <a:lnTo>
                      <a:pt x="130" y="36"/>
                    </a:lnTo>
                    <a:lnTo>
                      <a:pt x="130" y="21"/>
                    </a:lnTo>
                    <a:lnTo>
                      <a:pt x="130" y="7"/>
                    </a:lnTo>
                    <a:lnTo>
                      <a:pt x="116" y="0"/>
                    </a:lnTo>
                    <a:lnTo>
                      <a:pt x="101" y="0"/>
                    </a:lnTo>
                    <a:lnTo>
                      <a:pt x="101" y="21"/>
                    </a:lnTo>
                    <a:lnTo>
                      <a:pt x="108" y="36"/>
                    </a:lnTo>
                    <a:lnTo>
                      <a:pt x="101" y="43"/>
                    </a:lnTo>
                    <a:lnTo>
                      <a:pt x="101" y="50"/>
                    </a:lnTo>
                    <a:lnTo>
                      <a:pt x="94" y="57"/>
                    </a:lnTo>
                    <a:lnTo>
                      <a:pt x="72" y="57"/>
                    </a:lnTo>
                    <a:lnTo>
                      <a:pt x="51" y="57"/>
                    </a:lnTo>
                    <a:lnTo>
                      <a:pt x="36" y="57"/>
                    </a:lnTo>
                    <a:lnTo>
                      <a:pt x="15" y="50"/>
                    </a:lnTo>
                    <a:lnTo>
                      <a:pt x="15" y="57"/>
                    </a:lnTo>
                    <a:lnTo>
                      <a:pt x="8" y="57"/>
                    </a:lnTo>
                    <a:lnTo>
                      <a:pt x="8" y="65"/>
                    </a:lnTo>
                    <a:lnTo>
                      <a:pt x="0" y="65"/>
                    </a:lnTo>
                    <a:lnTo>
                      <a:pt x="8" y="72"/>
                    </a:lnTo>
                    <a:lnTo>
                      <a:pt x="8" y="79"/>
                    </a:lnTo>
                    <a:lnTo>
                      <a:pt x="22" y="86"/>
                    </a:lnTo>
                    <a:lnTo>
                      <a:pt x="44" y="93"/>
                    </a:lnTo>
                    <a:lnTo>
                      <a:pt x="44" y="101"/>
                    </a:lnTo>
                    <a:lnTo>
                      <a:pt x="58" y="108"/>
                    </a:lnTo>
                    <a:lnTo>
                      <a:pt x="72" y="108"/>
                    </a:lnTo>
                    <a:lnTo>
                      <a:pt x="87" y="115"/>
                    </a:lnTo>
                    <a:lnTo>
                      <a:pt x="108" y="115"/>
                    </a:lnTo>
                    <a:lnTo>
                      <a:pt x="116" y="122"/>
                    </a:lnTo>
                    <a:lnTo>
                      <a:pt x="123" y="129"/>
                    </a:lnTo>
                    <a:lnTo>
                      <a:pt x="130" y="129"/>
                    </a:lnTo>
                    <a:lnTo>
                      <a:pt x="144" y="129"/>
                    </a:lnTo>
                    <a:lnTo>
                      <a:pt x="152" y="129"/>
                    </a:lnTo>
                    <a:lnTo>
                      <a:pt x="166" y="122"/>
                    </a:lnTo>
                    <a:lnTo>
                      <a:pt x="166" y="108"/>
                    </a:lnTo>
                    <a:lnTo>
                      <a:pt x="173" y="93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tint val="24706"/>
                      <a:invGamma/>
                    </a:schemeClr>
                  </a:gs>
                </a:gsLst>
                <a:lin ang="540000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</p:grpSp>
      </p:grpSp>
      <p:grpSp>
        <p:nvGrpSpPr>
          <p:cNvPr id="17" name="Group 51"/>
          <p:cNvGrpSpPr>
            <a:grpSpLocks/>
          </p:cNvGrpSpPr>
          <p:nvPr/>
        </p:nvGrpSpPr>
        <p:grpSpPr bwMode="auto">
          <a:xfrm>
            <a:off x="2571736" y="1285860"/>
            <a:ext cx="6721853" cy="4500594"/>
            <a:chOff x="1175" y="812"/>
            <a:chExt cx="3274" cy="2289"/>
          </a:xfrm>
        </p:grpSpPr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1874" y="2569"/>
              <a:ext cx="515" cy="496"/>
            </a:xfrm>
            <a:prstGeom prst="ellipse">
              <a:avLst/>
            </a:prstGeom>
            <a:gradFill rotWithShape="0">
              <a:gsLst>
                <a:gs pos="0">
                  <a:srgbClr val="F07600"/>
                </a:gs>
                <a:gs pos="100000">
                  <a:srgbClr val="F8C08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 altLang="es-MX" sz="2800" b="1"/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1488" y="1957"/>
              <a:ext cx="515" cy="496"/>
            </a:xfrm>
            <a:prstGeom prst="ellipse">
              <a:avLst/>
            </a:prstGeom>
            <a:gradFill rotWithShape="0">
              <a:gsLst>
                <a:gs pos="0">
                  <a:srgbClr val="F07600"/>
                </a:gs>
                <a:gs pos="100000">
                  <a:srgbClr val="F6AF6A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 altLang="es-MX" sz="2800" b="1"/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1523" y="1266"/>
              <a:ext cx="508" cy="496"/>
            </a:xfrm>
            <a:prstGeom prst="ellipse">
              <a:avLst/>
            </a:prstGeom>
            <a:gradFill rotWithShape="0">
              <a:gsLst>
                <a:gs pos="0">
                  <a:srgbClr val="F07600"/>
                </a:gs>
                <a:gs pos="100000">
                  <a:srgbClr val="F9C89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 altLang="es-MX" sz="2800" b="1"/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2238" y="812"/>
              <a:ext cx="514" cy="503"/>
            </a:xfrm>
            <a:prstGeom prst="ellipse">
              <a:avLst/>
            </a:prstGeom>
            <a:gradFill rotWithShape="0">
              <a:gsLst>
                <a:gs pos="0">
                  <a:srgbClr val="F07600"/>
                </a:gs>
                <a:gs pos="100000">
                  <a:srgbClr val="FAD1A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 altLang="es-MX" sz="2800" b="1"/>
            </a:p>
          </p:txBody>
        </p:sp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3307" y="2605"/>
              <a:ext cx="506" cy="496"/>
            </a:xfrm>
            <a:prstGeom prst="ellipse">
              <a:avLst/>
            </a:prstGeom>
            <a:gradFill rotWithShape="0">
              <a:gsLst>
                <a:gs pos="0">
                  <a:srgbClr val="F07600"/>
                </a:gs>
                <a:gs pos="100000">
                  <a:srgbClr val="F9C49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 altLang="es-MX" sz="2800" b="1"/>
            </a:p>
          </p:txBody>
        </p:sp>
        <p:sp>
          <p:nvSpPr>
            <p:cNvPr id="24" name="Oval 19"/>
            <p:cNvSpPr>
              <a:spLocks noChangeArrowheads="1"/>
            </p:cNvSpPr>
            <p:nvPr/>
          </p:nvSpPr>
          <p:spPr bwMode="auto">
            <a:xfrm>
              <a:off x="3593" y="1284"/>
              <a:ext cx="514" cy="496"/>
            </a:xfrm>
            <a:prstGeom prst="ellipse">
              <a:avLst/>
            </a:prstGeom>
            <a:gradFill rotWithShape="0">
              <a:gsLst>
                <a:gs pos="0">
                  <a:srgbClr val="F07600"/>
                </a:gs>
                <a:gs pos="100000">
                  <a:srgbClr val="FAD5B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 altLang="es-MX" sz="2800" b="1"/>
            </a:p>
          </p:txBody>
        </p:sp>
        <p:sp>
          <p:nvSpPr>
            <p:cNvPr id="25" name="Oval 20"/>
            <p:cNvSpPr>
              <a:spLocks noChangeArrowheads="1"/>
            </p:cNvSpPr>
            <p:nvPr/>
          </p:nvSpPr>
          <p:spPr bwMode="auto">
            <a:xfrm>
              <a:off x="3035" y="819"/>
              <a:ext cx="514" cy="503"/>
            </a:xfrm>
            <a:prstGeom prst="ellipse">
              <a:avLst/>
            </a:prstGeom>
            <a:gradFill rotWithShape="0">
              <a:gsLst>
                <a:gs pos="0">
                  <a:srgbClr val="F07600"/>
                </a:gs>
                <a:gs pos="100000">
                  <a:srgbClr val="FBD9B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 altLang="es-MX" sz="2800" b="1"/>
            </a:p>
          </p:txBody>
        </p:sp>
        <p:sp>
          <p:nvSpPr>
            <p:cNvPr id="26" name="Oval 21"/>
            <p:cNvSpPr>
              <a:spLocks noChangeArrowheads="1"/>
            </p:cNvSpPr>
            <p:nvPr/>
          </p:nvSpPr>
          <p:spPr bwMode="auto">
            <a:xfrm>
              <a:off x="3701" y="1986"/>
              <a:ext cx="514" cy="496"/>
            </a:xfrm>
            <a:prstGeom prst="ellipse">
              <a:avLst/>
            </a:prstGeom>
            <a:gradFill rotWithShape="0">
              <a:gsLst>
                <a:gs pos="0">
                  <a:srgbClr val="F07600"/>
                </a:gs>
                <a:gs pos="100000">
                  <a:srgbClr val="FDEAD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 altLang="es-MX" sz="2800" b="1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4094" y="1763"/>
              <a:ext cx="39" cy="195"/>
            </a:xfrm>
            <a:custGeom>
              <a:avLst/>
              <a:gdLst>
                <a:gd name="T0" fmla="*/ 25 w 37"/>
                <a:gd name="T1" fmla="*/ 100 h 195"/>
                <a:gd name="T2" fmla="*/ 25 w 37"/>
                <a:gd name="T3" fmla="*/ 158 h 195"/>
                <a:gd name="T4" fmla="*/ 25 w 37"/>
                <a:gd name="T5" fmla="*/ 187 h 195"/>
                <a:gd name="T6" fmla="*/ 25 w 37"/>
                <a:gd name="T7" fmla="*/ 194 h 195"/>
                <a:gd name="T8" fmla="*/ 35 w 37"/>
                <a:gd name="T9" fmla="*/ 158 h 195"/>
                <a:gd name="T10" fmla="*/ 42 w 37"/>
                <a:gd name="T11" fmla="*/ 108 h 195"/>
                <a:gd name="T12" fmla="*/ 42 w 37"/>
                <a:gd name="T13" fmla="*/ 93 h 195"/>
                <a:gd name="T14" fmla="*/ 35 w 37"/>
                <a:gd name="T15" fmla="*/ 79 h 195"/>
                <a:gd name="T16" fmla="*/ 18 w 37"/>
                <a:gd name="T17" fmla="*/ 28 h 195"/>
                <a:gd name="T18" fmla="*/ 0 w 37"/>
                <a:gd name="T19" fmla="*/ 0 h 195"/>
                <a:gd name="T20" fmla="*/ 8 w 37"/>
                <a:gd name="T21" fmla="*/ 28 h 195"/>
                <a:gd name="T22" fmla="*/ 25 w 37"/>
                <a:gd name="T23" fmla="*/ 100 h 1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195">
                  <a:moveTo>
                    <a:pt x="22" y="100"/>
                  </a:moveTo>
                  <a:lnTo>
                    <a:pt x="22" y="158"/>
                  </a:lnTo>
                  <a:lnTo>
                    <a:pt x="22" y="187"/>
                  </a:lnTo>
                  <a:lnTo>
                    <a:pt x="22" y="194"/>
                  </a:lnTo>
                  <a:lnTo>
                    <a:pt x="29" y="158"/>
                  </a:lnTo>
                  <a:lnTo>
                    <a:pt x="36" y="108"/>
                  </a:lnTo>
                  <a:lnTo>
                    <a:pt x="36" y="93"/>
                  </a:lnTo>
                  <a:lnTo>
                    <a:pt x="29" y="79"/>
                  </a:lnTo>
                  <a:lnTo>
                    <a:pt x="15" y="28"/>
                  </a:lnTo>
                  <a:lnTo>
                    <a:pt x="0" y="0"/>
                  </a:lnTo>
                  <a:lnTo>
                    <a:pt x="8" y="28"/>
                  </a:lnTo>
                  <a:lnTo>
                    <a:pt x="22" y="10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sz="2800" b="1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3981" y="1784"/>
              <a:ext cx="38" cy="196"/>
            </a:xfrm>
            <a:custGeom>
              <a:avLst/>
              <a:gdLst>
                <a:gd name="T0" fmla="*/ 25 w 37"/>
                <a:gd name="T1" fmla="*/ 101 h 196"/>
                <a:gd name="T2" fmla="*/ 25 w 37"/>
                <a:gd name="T3" fmla="*/ 166 h 196"/>
                <a:gd name="T4" fmla="*/ 25 w 37"/>
                <a:gd name="T5" fmla="*/ 187 h 196"/>
                <a:gd name="T6" fmla="*/ 25 w 37"/>
                <a:gd name="T7" fmla="*/ 195 h 196"/>
                <a:gd name="T8" fmla="*/ 32 w 37"/>
                <a:gd name="T9" fmla="*/ 159 h 196"/>
                <a:gd name="T10" fmla="*/ 39 w 37"/>
                <a:gd name="T11" fmla="*/ 108 h 196"/>
                <a:gd name="T12" fmla="*/ 39 w 37"/>
                <a:gd name="T13" fmla="*/ 94 h 196"/>
                <a:gd name="T14" fmla="*/ 32 w 37"/>
                <a:gd name="T15" fmla="*/ 79 h 196"/>
                <a:gd name="T16" fmla="*/ 15 w 37"/>
                <a:gd name="T17" fmla="*/ 36 h 196"/>
                <a:gd name="T18" fmla="*/ 0 w 37"/>
                <a:gd name="T19" fmla="*/ 0 h 196"/>
                <a:gd name="T20" fmla="*/ 8 w 37"/>
                <a:gd name="T21" fmla="*/ 29 h 196"/>
                <a:gd name="T22" fmla="*/ 25 w 37"/>
                <a:gd name="T23" fmla="*/ 101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196">
                  <a:moveTo>
                    <a:pt x="22" y="101"/>
                  </a:moveTo>
                  <a:lnTo>
                    <a:pt x="22" y="166"/>
                  </a:lnTo>
                  <a:lnTo>
                    <a:pt x="22" y="187"/>
                  </a:lnTo>
                  <a:lnTo>
                    <a:pt x="22" y="195"/>
                  </a:lnTo>
                  <a:lnTo>
                    <a:pt x="29" y="159"/>
                  </a:lnTo>
                  <a:lnTo>
                    <a:pt x="36" y="108"/>
                  </a:lnTo>
                  <a:lnTo>
                    <a:pt x="36" y="94"/>
                  </a:lnTo>
                  <a:lnTo>
                    <a:pt x="29" y="79"/>
                  </a:lnTo>
                  <a:lnTo>
                    <a:pt x="15" y="36"/>
                  </a:lnTo>
                  <a:lnTo>
                    <a:pt x="0" y="0"/>
                  </a:lnTo>
                  <a:lnTo>
                    <a:pt x="8" y="29"/>
                  </a:lnTo>
                  <a:lnTo>
                    <a:pt x="22" y="101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sz="2800" b="1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3639" y="1115"/>
              <a:ext cx="146" cy="123"/>
            </a:xfrm>
            <a:custGeom>
              <a:avLst/>
              <a:gdLst>
                <a:gd name="T0" fmla="*/ 103 w 138"/>
                <a:gd name="T1" fmla="*/ 50 h 123"/>
                <a:gd name="T2" fmla="*/ 146 w 138"/>
                <a:gd name="T3" fmla="*/ 100 h 123"/>
                <a:gd name="T4" fmla="*/ 162 w 138"/>
                <a:gd name="T5" fmla="*/ 122 h 123"/>
                <a:gd name="T6" fmla="*/ 162 w 138"/>
                <a:gd name="T7" fmla="*/ 115 h 123"/>
                <a:gd name="T8" fmla="*/ 146 w 138"/>
                <a:gd name="T9" fmla="*/ 86 h 123"/>
                <a:gd name="T10" fmla="*/ 120 w 138"/>
                <a:gd name="T11" fmla="*/ 50 h 123"/>
                <a:gd name="T12" fmla="*/ 103 w 138"/>
                <a:gd name="T13" fmla="*/ 43 h 123"/>
                <a:gd name="T14" fmla="*/ 85 w 138"/>
                <a:gd name="T15" fmla="*/ 28 h 123"/>
                <a:gd name="T16" fmla="*/ 35 w 138"/>
                <a:gd name="T17" fmla="*/ 7 h 123"/>
                <a:gd name="T18" fmla="*/ 0 w 138"/>
                <a:gd name="T19" fmla="*/ 0 h 123"/>
                <a:gd name="T20" fmla="*/ 35 w 138"/>
                <a:gd name="T21" fmla="*/ 14 h 123"/>
                <a:gd name="T22" fmla="*/ 103 w 138"/>
                <a:gd name="T23" fmla="*/ 50 h 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23">
                  <a:moveTo>
                    <a:pt x="87" y="50"/>
                  </a:moveTo>
                  <a:lnTo>
                    <a:pt x="123" y="100"/>
                  </a:lnTo>
                  <a:lnTo>
                    <a:pt x="137" y="122"/>
                  </a:lnTo>
                  <a:lnTo>
                    <a:pt x="137" y="115"/>
                  </a:lnTo>
                  <a:lnTo>
                    <a:pt x="123" y="86"/>
                  </a:lnTo>
                  <a:lnTo>
                    <a:pt x="101" y="50"/>
                  </a:lnTo>
                  <a:lnTo>
                    <a:pt x="87" y="43"/>
                  </a:lnTo>
                  <a:lnTo>
                    <a:pt x="72" y="28"/>
                  </a:lnTo>
                  <a:lnTo>
                    <a:pt x="29" y="7"/>
                  </a:lnTo>
                  <a:lnTo>
                    <a:pt x="0" y="0"/>
                  </a:lnTo>
                  <a:lnTo>
                    <a:pt x="29" y="14"/>
                  </a:lnTo>
                  <a:lnTo>
                    <a:pt x="87" y="5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sz="2800" b="1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3572" y="1187"/>
              <a:ext cx="137" cy="123"/>
            </a:xfrm>
            <a:custGeom>
              <a:avLst/>
              <a:gdLst>
                <a:gd name="T0" fmla="*/ 75 w 130"/>
                <a:gd name="T1" fmla="*/ 43 h 123"/>
                <a:gd name="T2" fmla="*/ 101 w 130"/>
                <a:gd name="T3" fmla="*/ 57 h 123"/>
                <a:gd name="T4" fmla="*/ 117 w 130"/>
                <a:gd name="T5" fmla="*/ 64 h 123"/>
                <a:gd name="T6" fmla="*/ 143 w 130"/>
                <a:gd name="T7" fmla="*/ 100 h 123"/>
                <a:gd name="T8" fmla="*/ 151 w 130"/>
                <a:gd name="T9" fmla="*/ 122 h 123"/>
                <a:gd name="T10" fmla="*/ 151 w 130"/>
                <a:gd name="T11" fmla="*/ 115 h 123"/>
                <a:gd name="T12" fmla="*/ 135 w 130"/>
                <a:gd name="T13" fmla="*/ 86 h 123"/>
                <a:gd name="T14" fmla="*/ 92 w 130"/>
                <a:gd name="T15" fmla="*/ 43 h 123"/>
                <a:gd name="T16" fmla="*/ 34 w 130"/>
                <a:gd name="T17" fmla="*/ 7 h 123"/>
                <a:gd name="T18" fmla="*/ 0 w 130"/>
                <a:gd name="T19" fmla="*/ 0 h 123"/>
                <a:gd name="T20" fmla="*/ 24 w 130"/>
                <a:gd name="T21" fmla="*/ 14 h 123"/>
                <a:gd name="T22" fmla="*/ 75 w 130"/>
                <a:gd name="T23" fmla="*/ 43 h 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0" h="123">
                  <a:moveTo>
                    <a:pt x="64" y="43"/>
                  </a:moveTo>
                  <a:lnTo>
                    <a:pt x="86" y="57"/>
                  </a:lnTo>
                  <a:lnTo>
                    <a:pt x="100" y="64"/>
                  </a:lnTo>
                  <a:lnTo>
                    <a:pt x="122" y="100"/>
                  </a:lnTo>
                  <a:lnTo>
                    <a:pt x="129" y="122"/>
                  </a:lnTo>
                  <a:lnTo>
                    <a:pt x="129" y="115"/>
                  </a:lnTo>
                  <a:lnTo>
                    <a:pt x="115" y="86"/>
                  </a:lnTo>
                  <a:lnTo>
                    <a:pt x="79" y="43"/>
                  </a:lnTo>
                  <a:lnTo>
                    <a:pt x="28" y="7"/>
                  </a:lnTo>
                  <a:lnTo>
                    <a:pt x="0" y="0"/>
                  </a:lnTo>
                  <a:lnTo>
                    <a:pt x="21" y="14"/>
                  </a:lnTo>
                  <a:lnTo>
                    <a:pt x="64" y="43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sz="2800" b="1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1609" y="1748"/>
              <a:ext cx="55" cy="188"/>
            </a:xfrm>
            <a:custGeom>
              <a:avLst/>
              <a:gdLst>
                <a:gd name="T0" fmla="*/ 7 w 52"/>
                <a:gd name="T1" fmla="*/ 108 h 188"/>
                <a:gd name="T2" fmla="*/ 18 w 52"/>
                <a:gd name="T3" fmla="*/ 79 h 188"/>
                <a:gd name="T4" fmla="*/ 25 w 52"/>
                <a:gd name="T5" fmla="*/ 65 h 188"/>
                <a:gd name="T6" fmla="*/ 42 w 52"/>
                <a:gd name="T7" fmla="*/ 22 h 188"/>
                <a:gd name="T8" fmla="*/ 60 w 52"/>
                <a:gd name="T9" fmla="*/ 0 h 188"/>
                <a:gd name="T10" fmla="*/ 42 w 52"/>
                <a:gd name="T11" fmla="*/ 29 h 188"/>
                <a:gd name="T12" fmla="*/ 18 w 52"/>
                <a:gd name="T13" fmla="*/ 79 h 188"/>
                <a:gd name="T14" fmla="*/ 7 w 52"/>
                <a:gd name="T15" fmla="*/ 94 h 188"/>
                <a:gd name="T16" fmla="*/ 0 w 52"/>
                <a:gd name="T17" fmla="*/ 115 h 188"/>
                <a:gd name="T18" fmla="*/ 0 w 52"/>
                <a:gd name="T19" fmla="*/ 159 h 188"/>
                <a:gd name="T20" fmla="*/ 0 w 52"/>
                <a:gd name="T21" fmla="*/ 180 h 188"/>
                <a:gd name="T22" fmla="*/ 7 w 52"/>
                <a:gd name="T23" fmla="*/ 187 h 188"/>
                <a:gd name="T24" fmla="*/ 7 w 52"/>
                <a:gd name="T25" fmla="*/ 159 h 188"/>
                <a:gd name="T26" fmla="*/ 7 w 52"/>
                <a:gd name="T27" fmla="*/ 108 h 1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" h="188">
                  <a:moveTo>
                    <a:pt x="7" y="108"/>
                  </a:moveTo>
                  <a:lnTo>
                    <a:pt x="15" y="79"/>
                  </a:lnTo>
                  <a:lnTo>
                    <a:pt x="22" y="65"/>
                  </a:lnTo>
                  <a:lnTo>
                    <a:pt x="36" y="22"/>
                  </a:lnTo>
                  <a:lnTo>
                    <a:pt x="51" y="0"/>
                  </a:lnTo>
                  <a:lnTo>
                    <a:pt x="36" y="29"/>
                  </a:lnTo>
                  <a:lnTo>
                    <a:pt x="15" y="79"/>
                  </a:lnTo>
                  <a:lnTo>
                    <a:pt x="7" y="94"/>
                  </a:lnTo>
                  <a:lnTo>
                    <a:pt x="0" y="115"/>
                  </a:lnTo>
                  <a:lnTo>
                    <a:pt x="0" y="159"/>
                  </a:lnTo>
                  <a:lnTo>
                    <a:pt x="0" y="180"/>
                  </a:lnTo>
                  <a:lnTo>
                    <a:pt x="7" y="187"/>
                  </a:lnTo>
                  <a:lnTo>
                    <a:pt x="7" y="159"/>
                  </a:lnTo>
                  <a:lnTo>
                    <a:pt x="7" y="108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sz="2800" b="1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1723" y="1763"/>
              <a:ext cx="54" cy="188"/>
            </a:xfrm>
            <a:custGeom>
              <a:avLst/>
              <a:gdLst>
                <a:gd name="T0" fmla="*/ 7 w 52"/>
                <a:gd name="T1" fmla="*/ 108 h 188"/>
                <a:gd name="T2" fmla="*/ 18 w 52"/>
                <a:gd name="T3" fmla="*/ 79 h 188"/>
                <a:gd name="T4" fmla="*/ 25 w 52"/>
                <a:gd name="T5" fmla="*/ 64 h 188"/>
                <a:gd name="T6" fmla="*/ 39 w 52"/>
                <a:gd name="T7" fmla="*/ 21 h 188"/>
                <a:gd name="T8" fmla="*/ 57 w 52"/>
                <a:gd name="T9" fmla="*/ 0 h 188"/>
                <a:gd name="T10" fmla="*/ 39 w 52"/>
                <a:gd name="T11" fmla="*/ 28 h 188"/>
                <a:gd name="T12" fmla="*/ 18 w 52"/>
                <a:gd name="T13" fmla="*/ 79 h 188"/>
                <a:gd name="T14" fmla="*/ 7 w 52"/>
                <a:gd name="T15" fmla="*/ 93 h 188"/>
                <a:gd name="T16" fmla="*/ 0 w 52"/>
                <a:gd name="T17" fmla="*/ 115 h 188"/>
                <a:gd name="T18" fmla="*/ 0 w 52"/>
                <a:gd name="T19" fmla="*/ 158 h 188"/>
                <a:gd name="T20" fmla="*/ 0 w 52"/>
                <a:gd name="T21" fmla="*/ 180 h 188"/>
                <a:gd name="T22" fmla="*/ 7 w 52"/>
                <a:gd name="T23" fmla="*/ 187 h 188"/>
                <a:gd name="T24" fmla="*/ 7 w 52"/>
                <a:gd name="T25" fmla="*/ 158 h 188"/>
                <a:gd name="T26" fmla="*/ 7 w 52"/>
                <a:gd name="T27" fmla="*/ 108 h 1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" h="188">
                  <a:moveTo>
                    <a:pt x="7" y="108"/>
                  </a:moveTo>
                  <a:lnTo>
                    <a:pt x="15" y="79"/>
                  </a:lnTo>
                  <a:lnTo>
                    <a:pt x="22" y="64"/>
                  </a:lnTo>
                  <a:lnTo>
                    <a:pt x="36" y="21"/>
                  </a:lnTo>
                  <a:lnTo>
                    <a:pt x="51" y="0"/>
                  </a:lnTo>
                  <a:lnTo>
                    <a:pt x="36" y="28"/>
                  </a:lnTo>
                  <a:lnTo>
                    <a:pt x="15" y="79"/>
                  </a:lnTo>
                  <a:lnTo>
                    <a:pt x="7" y="93"/>
                  </a:lnTo>
                  <a:lnTo>
                    <a:pt x="0" y="115"/>
                  </a:lnTo>
                  <a:lnTo>
                    <a:pt x="0" y="158"/>
                  </a:lnTo>
                  <a:lnTo>
                    <a:pt x="0" y="180"/>
                  </a:lnTo>
                  <a:lnTo>
                    <a:pt x="7" y="187"/>
                  </a:lnTo>
                  <a:lnTo>
                    <a:pt x="7" y="158"/>
                  </a:lnTo>
                  <a:lnTo>
                    <a:pt x="7" y="108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sz="2800" b="1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3875" y="2562"/>
              <a:ext cx="107" cy="181"/>
            </a:xfrm>
            <a:custGeom>
              <a:avLst/>
              <a:gdLst>
                <a:gd name="T0" fmla="*/ 86 w 101"/>
                <a:gd name="T1" fmla="*/ 86 h 181"/>
                <a:gd name="T2" fmla="*/ 68 w 101"/>
                <a:gd name="T3" fmla="*/ 115 h 181"/>
                <a:gd name="T4" fmla="*/ 59 w 101"/>
                <a:gd name="T5" fmla="*/ 122 h 181"/>
                <a:gd name="T6" fmla="*/ 24 w 101"/>
                <a:gd name="T7" fmla="*/ 158 h 181"/>
                <a:gd name="T8" fmla="*/ 0 w 101"/>
                <a:gd name="T9" fmla="*/ 180 h 181"/>
                <a:gd name="T10" fmla="*/ 34 w 101"/>
                <a:gd name="T11" fmla="*/ 158 h 181"/>
                <a:gd name="T12" fmla="*/ 86 w 101"/>
                <a:gd name="T13" fmla="*/ 100 h 181"/>
                <a:gd name="T14" fmla="*/ 111 w 101"/>
                <a:gd name="T15" fmla="*/ 28 h 181"/>
                <a:gd name="T16" fmla="*/ 119 w 101"/>
                <a:gd name="T17" fmla="*/ 0 h 181"/>
                <a:gd name="T18" fmla="*/ 111 w 101"/>
                <a:gd name="T19" fmla="*/ 28 h 181"/>
                <a:gd name="T20" fmla="*/ 86 w 101"/>
                <a:gd name="T21" fmla="*/ 86 h 1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" h="181">
                  <a:moveTo>
                    <a:pt x="72" y="86"/>
                  </a:moveTo>
                  <a:lnTo>
                    <a:pt x="57" y="115"/>
                  </a:lnTo>
                  <a:lnTo>
                    <a:pt x="50" y="122"/>
                  </a:lnTo>
                  <a:lnTo>
                    <a:pt x="21" y="158"/>
                  </a:lnTo>
                  <a:lnTo>
                    <a:pt x="0" y="180"/>
                  </a:lnTo>
                  <a:lnTo>
                    <a:pt x="28" y="158"/>
                  </a:lnTo>
                  <a:lnTo>
                    <a:pt x="72" y="100"/>
                  </a:lnTo>
                  <a:lnTo>
                    <a:pt x="93" y="28"/>
                  </a:lnTo>
                  <a:lnTo>
                    <a:pt x="100" y="0"/>
                  </a:lnTo>
                  <a:lnTo>
                    <a:pt x="93" y="28"/>
                  </a:lnTo>
                  <a:lnTo>
                    <a:pt x="72" y="86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sz="2800" b="1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3769" y="2497"/>
              <a:ext cx="115" cy="195"/>
            </a:xfrm>
            <a:custGeom>
              <a:avLst/>
              <a:gdLst>
                <a:gd name="T0" fmla="*/ 84 w 109"/>
                <a:gd name="T1" fmla="*/ 93 h 195"/>
                <a:gd name="T2" fmla="*/ 77 w 109"/>
                <a:gd name="T3" fmla="*/ 122 h 195"/>
                <a:gd name="T4" fmla="*/ 59 w 109"/>
                <a:gd name="T5" fmla="*/ 129 h 195"/>
                <a:gd name="T6" fmla="*/ 24 w 109"/>
                <a:gd name="T7" fmla="*/ 165 h 195"/>
                <a:gd name="T8" fmla="*/ 0 w 109"/>
                <a:gd name="T9" fmla="*/ 187 h 195"/>
                <a:gd name="T10" fmla="*/ 0 w 109"/>
                <a:gd name="T11" fmla="*/ 194 h 195"/>
                <a:gd name="T12" fmla="*/ 24 w 109"/>
                <a:gd name="T13" fmla="*/ 173 h 195"/>
                <a:gd name="T14" fmla="*/ 84 w 109"/>
                <a:gd name="T15" fmla="*/ 115 h 195"/>
                <a:gd name="T16" fmla="*/ 119 w 109"/>
                <a:gd name="T17" fmla="*/ 43 h 195"/>
                <a:gd name="T18" fmla="*/ 127 w 109"/>
                <a:gd name="T19" fmla="*/ 0 h 195"/>
                <a:gd name="T20" fmla="*/ 109 w 109"/>
                <a:gd name="T21" fmla="*/ 36 h 195"/>
                <a:gd name="T22" fmla="*/ 84 w 109"/>
                <a:gd name="T23" fmla="*/ 93 h 1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9" h="195">
                  <a:moveTo>
                    <a:pt x="72" y="93"/>
                  </a:moveTo>
                  <a:lnTo>
                    <a:pt x="65" y="122"/>
                  </a:lnTo>
                  <a:lnTo>
                    <a:pt x="50" y="129"/>
                  </a:lnTo>
                  <a:lnTo>
                    <a:pt x="21" y="165"/>
                  </a:lnTo>
                  <a:lnTo>
                    <a:pt x="0" y="187"/>
                  </a:lnTo>
                  <a:lnTo>
                    <a:pt x="0" y="194"/>
                  </a:lnTo>
                  <a:lnTo>
                    <a:pt x="21" y="173"/>
                  </a:lnTo>
                  <a:lnTo>
                    <a:pt x="72" y="115"/>
                  </a:lnTo>
                  <a:lnTo>
                    <a:pt x="101" y="43"/>
                  </a:lnTo>
                  <a:lnTo>
                    <a:pt x="108" y="0"/>
                  </a:lnTo>
                  <a:lnTo>
                    <a:pt x="93" y="36"/>
                  </a:lnTo>
                  <a:lnTo>
                    <a:pt x="72" y="93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sz="2800" b="1"/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1723" y="2526"/>
              <a:ext cx="92" cy="173"/>
            </a:xfrm>
            <a:custGeom>
              <a:avLst/>
              <a:gdLst>
                <a:gd name="T0" fmla="*/ 32 w 88"/>
                <a:gd name="T1" fmla="*/ 93 h 173"/>
                <a:gd name="T2" fmla="*/ 7 w 88"/>
                <a:gd name="T3" fmla="*/ 36 h 173"/>
                <a:gd name="T4" fmla="*/ 0 w 88"/>
                <a:gd name="T5" fmla="*/ 0 h 173"/>
                <a:gd name="T6" fmla="*/ 7 w 88"/>
                <a:gd name="T7" fmla="*/ 36 h 173"/>
                <a:gd name="T8" fmla="*/ 18 w 88"/>
                <a:gd name="T9" fmla="*/ 86 h 173"/>
                <a:gd name="T10" fmla="*/ 25 w 88"/>
                <a:gd name="T11" fmla="*/ 100 h 173"/>
                <a:gd name="T12" fmla="*/ 32 w 88"/>
                <a:gd name="T13" fmla="*/ 122 h 173"/>
                <a:gd name="T14" fmla="*/ 67 w 88"/>
                <a:gd name="T15" fmla="*/ 158 h 173"/>
                <a:gd name="T16" fmla="*/ 91 w 88"/>
                <a:gd name="T17" fmla="*/ 172 h 173"/>
                <a:gd name="T18" fmla="*/ 99 w 88"/>
                <a:gd name="T19" fmla="*/ 172 h 173"/>
                <a:gd name="T20" fmla="*/ 74 w 88"/>
                <a:gd name="T21" fmla="*/ 151 h 173"/>
                <a:gd name="T22" fmla="*/ 32 w 88"/>
                <a:gd name="T23" fmla="*/ 93 h 1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8" h="173">
                  <a:moveTo>
                    <a:pt x="29" y="93"/>
                  </a:moveTo>
                  <a:lnTo>
                    <a:pt x="7" y="36"/>
                  </a:lnTo>
                  <a:lnTo>
                    <a:pt x="0" y="0"/>
                  </a:lnTo>
                  <a:lnTo>
                    <a:pt x="7" y="36"/>
                  </a:lnTo>
                  <a:lnTo>
                    <a:pt x="15" y="86"/>
                  </a:lnTo>
                  <a:lnTo>
                    <a:pt x="22" y="100"/>
                  </a:lnTo>
                  <a:lnTo>
                    <a:pt x="29" y="122"/>
                  </a:lnTo>
                  <a:lnTo>
                    <a:pt x="58" y="158"/>
                  </a:lnTo>
                  <a:lnTo>
                    <a:pt x="79" y="172"/>
                  </a:lnTo>
                  <a:lnTo>
                    <a:pt x="87" y="172"/>
                  </a:lnTo>
                  <a:lnTo>
                    <a:pt x="65" y="151"/>
                  </a:lnTo>
                  <a:lnTo>
                    <a:pt x="29" y="93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sz="2800" b="1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1814" y="2461"/>
              <a:ext cx="92" cy="174"/>
            </a:xfrm>
            <a:custGeom>
              <a:avLst/>
              <a:gdLst>
                <a:gd name="T0" fmla="*/ 42 w 87"/>
                <a:gd name="T1" fmla="*/ 108 h 174"/>
                <a:gd name="T2" fmla="*/ 34 w 87"/>
                <a:gd name="T3" fmla="*/ 86 h 174"/>
                <a:gd name="T4" fmla="*/ 24 w 87"/>
                <a:gd name="T5" fmla="*/ 65 h 174"/>
                <a:gd name="T6" fmla="*/ 7 w 87"/>
                <a:gd name="T7" fmla="*/ 29 h 174"/>
                <a:gd name="T8" fmla="*/ 0 w 87"/>
                <a:gd name="T9" fmla="*/ 0 h 174"/>
                <a:gd name="T10" fmla="*/ 7 w 87"/>
                <a:gd name="T11" fmla="*/ 36 h 174"/>
                <a:gd name="T12" fmla="*/ 17 w 87"/>
                <a:gd name="T13" fmla="*/ 86 h 174"/>
                <a:gd name="T14" fmla="*/ 24 w 87"/>
                <a:gd name="T15" fmla="*/ 108 h 174"/>
                <a:gd name="T16" fmla="*/ 34 w 87"/>
                <a:gd name="T17" fmla="*/ 122 h 174"/>
                <a:gd name="T18" fmla="*/ 76 w 87"/>
                <a:gd name="T19" fmla="*/ 158 h 174"/>
                <a:gd name="T20" fmla="*/ 102 w 87"/>
                <a:gd name="T21" fmla="*/ 173 h 174"/>
                <a:gd name="T22" fmla="*/ 76 w 87"/>
                <a:gd name="T23" fmla="*/ 151 h 174"/>
                <a:gd name="T24" fmla="*/ 42 w 87"/>
                <a:gd name="T25" fmla="*/ 108 h 1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" h="174">
                  <a:moveTo>
                    <a:pt x="36" y="108"/>
                  </a:moveTo>
                  <a:lnTo>
                    <a:pt x="28" y="86"/>
                  </a:lnTo>
                  <a:lnTo>
                    <a:pt x="21" y="65"/>
                  </a:lnTo>
                  <a:lnTo>
                    <a:pt x="7" y="29"/>
                  </a:lnTo>
                  <a:lnTo>
                    <a:pt x="0" y="0"/>
                  </a:lnTo>
                  <a:lnTo>
                    <a:pt x="7" y="36"/>
                  </a:lnTo>
                  <a:lnTo>
                    <a:pt x="14" y="86"/>
                  </a:lnTo>
                  <a:lnTo>
                    <a:pt x="21" y="108"/>
                  </a:lnTo>
                  <a:lnTo>
                    <a:pt x="28" y="122"/>
                  </a:lnTo>
                  <a:lnTo>
                    <a:pt x="64" y="158"/>
                  </a:lnTo>
                  <a:lnTo>
                    <a:pt x="86" y="173"/>
                  </a:lnTo>
                  <a:lnTo>
                    <a:pt x="64" y="151"/>
                  </a:lnTo>
                  <a:lnTo>
                    <a:pt x="36" y="108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sz="2800" b="1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1995" y="1093"/>
              <a:ext cx="146" cy="123"/>
            </a:xfrm>
            <a:custGeom>
              <a:avLst/>
              <a:gdLst>
                <a:gd name="T0" fmla="*/ 60 w 138"/>
                <a:gd name="T1" fmla="*/ 58 h 123"/>
                <a:gd name="T2" fmla="*/ 85 w 138"/>
                <a:gd name="T3" fmla="*/ 43 h 123"/>
                <a:gd name="T4" fmla="*/ 103 w 138"/>
                <a:gd name="T5" fmla="*/ 36 h 123"/>
                <a:gd name="T6" fmla="*/ 138 w 138"/>
                <a:gd name="T7" fmla="*/ 14 h 123"/>
                <a:gd name="T8" fmla="*/ 162 w 138"/>
                <a:gd name="T9" fmla="*/ 0 h 123"/>
                <a:gd name="T10" fmla="*/ 128 w 138"/>
                <a:gd name="T11" fmla="*/ 7 h 123"/>
                <a:gd name="T12" fmla="*/ 69 w 138"/>
                <a:gd name="T13" fmla="*/ 43 h 123"/>
                <a:gd name="T14" fmla="*/ 18 w 138"/>
                <a:gd name="T15" fmla="*/ 94 h 123"/>
                <a:gd name="T16" fmla="*/ 0 w 138"/>
                <a:gd name="T17" fmla="*/ 115 h 123"/>
                <a:gd name="T18" fmla="*/ 0 w 138"/>
                <a:gd name="T19" fmla="*/ 122 h 123"/>
                <a:gd name="T20" fmla="*/ 18 w 138"/>
                <a:gd name="T21" fmla="*/ 94 h 123"/>
                <a:gd name="T22" fmla="*/ 60 w 138"/>
                <a:gd name="T23" fmla="*/ 58 h 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23">
                  <a:moveTo>
                    <a:pt x="51" y="58"/>
                  </a:moveTo>
                  <a:lnTo>
                    <a:pt x="72" y="43"/>
                  </a:lnTo>
                  <a:lnTo>
                    <a:pt x="87" y="36"/>
                  </a:lnTo>
                  <a:lnTo>
                    <a:pt x="116" y="14"/>
                  </a:lnTo>
                  <a:lnTo>
                    <a:pt x="137" y="0"/>
                  </a:lnTo>
                  <a:lnTo>
                    <a:pt x="108" y="7"/>
                  </a:lnTo>
                  <a:lnTo>
                    <a:pt x="58" y="43"/>
                  </a:lnTo>
                  <a:lnTo>
                    <a:pt x="15" y="94"/>
                  </a:lnTo>
                  <a:lnTo>
                    <a:pt x="0" y="115"/>
                  </a:lnTo>
                  <a:lnTo>
                    <a:pt x="0" y="122"/>
                  </a:lnTo>
                  <a:lnTo>
                    <a:pt x="15" y="94"/>
                  </a:lnTo>
                  <a:lnTo>
                    <a:pt x="51" y="58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sz="2800" b="1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2079" y="1172"/>
              <a:ext cx="145" cy="116"/>
            </a:xfrm>
            <a:custGeom>
              <a:avLst/>
              <a:gdLst>
                <a:gd name="T0" fmla="*/ 76 w 137"/>
                <a:gd name="T1" fmla="*/ 43 h 116"/>
                <a:gd name="T2" fmla="*/ 137 w 137"/>
                <a:gd name="T3" fmla="*/ 7 h 116"/>
                <a:gd name="T4" fmla="*/ 161 w 137"/>
                <a:gd name="T5" fmla="*/ 0 h 116"/>
                <a:gd name="T6" fmla="*/ 127 w 137"/>
                <a:gd name="T7" fmla="*/ 7 h 116"/>
                <a:gd name="T8" fmla="*/ 85 w 137"/>
                <a:gd name="T9" fmla="*/ 29 h 116"/>
                <a:gd name="T10" fmla="*/ 59 w 137"/>
                <a:gd name="T11" fmla="*/ 36 h 116"/>
                <a:gd name="T12" fmla="*/ 42 w 137"/>
                <a:gd name="T13" fmla="*/ 51 h 116"/>
                <a:gd name="T14" fmla="*/ 17 w 137"/>
                <a:gd name="T15" fmla="*/ 87 h 116"/>
                <a:gd name="T16" fmla="*/ 0 w 137"/>
                <a:gd name="T17" fmla="*/ 108 h 116"/>
                <a:gd name="T18" fmla="*/ 0 w 137"/>
                <a:gd name="T19" fmla="*/ 115 h 116"/>
                <a:gd name="T20" fmla="*/ 17 w 137"/>
                <a:gd name="T21" fmla="*/ 94 h 116"/>
                <a:gd name="T22" fmla="*/ 76 w 137"/>
                <a:gd name="T23" fmla="*/ 43 h 1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7" h="116">
                  <a:moveTo>
                    <a:pt x="64" y="43"/>
                  </a:moveTo>
                  <a:lnTo>
                    <a:pt x="115" y="7"/>
                  </a:lnTo>
                  <a:lnTo>
                    <a:pt x="136" y="0"/>
                  </a:lnTo>
                  <a:lnTo>
                    <a:pt x="107" y="7"/>
                  </a:lnTo>
                  <a:lnTo>
                    <a:pt x="72" y="29"/>
                  </a:lnTo>
                  <a:lnTo>
                    <a:pt x="50" y="36"/>
                  </a:lnTo>
                  <a:lnTo>
                    <a:pt x="36" y="51"/>
                  </a:lnTo>
                  <a:lnTo>
                    <a:pt x="14" y="87"/>
                  </a:lnTo>
                  <a:lnTo>
                    <a:pt x="0" y="108"/>
                  </a:lnTo>
                  <a:lnTo>
                    <a:pt x="0" y="115"/>
                  </a:lnTo>
                  <a:lnTo>
                    <a:pt x="14" y="94"/>
                  </a:lnTo>
                  <a:lnTo>
                    <a:pt x="64" y="43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sz="2800" b="1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2798" y="877"/>
              <a:ext cx="199" cy="30"/>
            </a:xfrm>
            <a:custGeom>
              <a:avLst/>
              <a:gdLst>
                <a:gd name="T0" fmla="*/ 118 w 189"/>
                <a:gd name="T1" fmla="*/ 14 h 30"/>
                <a:gd name="T2" fmla="*/ 185 w 189"/>
                <a:gd name="T3" fmla="*/ 22 h 30"/>
                <a:gd name="T4" fmla="*/ 219 w 189"/>
                <a:gd name="T5" fmla="*/ 29 h 30"/>
                <a:gd name="T6" fmla="*/ 185 w 189"/>
                <a:gd name="T7" fmla="*/ 14 h 30"/>
                <a:gd name="T8" fmla="*/ 135 w 189"/>
                <a:gd name="T9" fmla="*/ 0 h 30"/>
                <a:gd name="T10" fmla="*/ 110 w 189"/>
                <a:gd name="T11" fmla="*/ 0 h 30"/>
                <a:gd name="T12" fmla="*/ 93 w 189"/>
                <a:gd name="T13" fmla="*/ 0 h 30"/>
                <a:gd name="T14" fmla="*/ 35 w 189"/>
                <a:gd name="T15" fmla="*/ 7 h 30"/>
                <a:gd name="T16" fmla="*/ 0 w 189"/>
                <a:gd name="T17" fmla="*/ 14 h 30"/>
                <a:gd name="T18" fmla="*/ 35 w 189"/>
                <a:gd name="T19" fmla="*/ 14 h 30"/>
                <a:gd name="T20" fmla="*/ 118 w 189"/>
                <a:gd name="T21" fmla="*/ 14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9" h="30">
                  <a:moveTo>
                    <a:pt x="101" y="14"/>
                  </a:moveTo>
                  <a:lnTo>
                    <a:pt x="159" y="22"/>
                  </a:lnTo>
                  <a:lnTo>
                    <a:pt x="188" y="29"/>
                  </a:lnTo>
                  <a:lnTo>
                    <a:pt x="159" y="14"/>
                  </a:lnTo>
                  <a:lnTo>
                    <a:pt x="116" y="0"/>
                  </a:lnTo>
                  <a:lnTo>
                    <a:pt x="94" y="0"/>
                  </a:lnTo>
                  <a:lnTo>
                    <a:pt x="80" y="0"/>
                  </a:lnTo>
                  <a:lnTo>
                    <a:pt x="29" y="7"/>
                  </a:lnTo>
                  <a:lnTo>
                    <a:pt x="0" y="14"/>
                  </a:lnTo>
                  <a:lnTo>
                    <a:pt x="29" y="14"/>
                  </a:lnTo>
                  <a:lnTo>
                    <a:pt x="101" y="14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sz="2800" b="1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807" y="985"/>
              <a:ext cx="198" cy="30"/>
            </a:xfrm>
            <a:custGeom>
              <a:avLst/>
              <a:gdLst>
                <a:gd name="T0" fmla="*/ 117 w 188"/>
                <a:gd name="T1" fmla="*/ 14 h 30"/>
                <a:gd name="T2" fmla="*/ 184 w 188"/>
                <a:gd name="T3" fmla="*/ 22 h 30"/>
                <a:gd name="T4" fmla="*/ 218 w 188"/>
                <a:gd name="T5" fmla="*/ 29 h 30"/>
                <a:gd name="T6" fmla="*/ 184 w 188"/>
                <a:gd name="T7" fmla="*/ 14 h 30"/>
                <a:gd name="T8" fmla="*/ 134 w 188"/>
                <a:gd name="T9" fmla="*/ 0 h 30"/>
                <a:gd name="T10" fmla="*/ 108 w 188"/>
                <a:gd name="T11" fmla="*/ 0 h 30"/>
                <a:gd name="T12" fmla="*/ 92 w 188"/>
                <a:gd name="T13" fmla="*/ 0 h 30"/>
                <a:gd name="T14" fmla="*/ 33 w 188"/>
                <a:gd name="T15" fmla="*/ 7 h 30"/>
                <a:gd name="T16" fmla="*/ 0 w 188"/>
                <a:gd name="T17" fmla="*/ 14 h 30"/>
                <a:gd name="T18" fmla="*/ 33 w 188"/>
                <a:gd name="T19" fmla="*/ 14 h 30"/>
                <a:gd name="T20" fmla="*/ 117 w 188"/>
                <a:gd name="T21" fmla="*/ 14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8" h="30">
                  <a:moveTo>
                    <a:pt x="100" y="14"/>
                  </a:moveTo>
                  <a:lnTo>
                    <a:pt x="158" y="22"/>
                  </a:lnTo>
                  <a:lnTo>
                    <a:pt x="187" y="29"/>
                  </a:lnTo>
                  <a:lnTo>
                    <a:pt x="158" y="14"/>
                  </a:lnTo>
                  <a:lnTo>
                    <a:pt x="115" y="0"/>
                  </a:lnTo>
                  <a:lnTo>
                    <a:pt x="93" y="0"/>
                  </a:lnTo>
                  <a:lnTo>
                    <a:pt x="79" y="0"/>
                  </a:lnTo>
                  <a:lnTo>
                    <a:pt x="28" y="7"/>
                  </a:lnTo>
                  <a:lnTo>
                    <a:pt x="0" y="14"/>
                  </a:lnTo>
                  <a:lnTo>
                    <a:pt x="28" y="14"/>
                  </a:lnTo>
                  <a:lnTo>
                    <a:pt x="100" y="14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sz="2800" b="1"/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2956" y="959"/>
              <a:ext cx="821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s-ES_tradnl" altLang="es-MX" b="1"/>
                <a:t>Desembolsos</a:t>
              </a:r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1175" y="2069"/>
              <a:ext cx="859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s-ES_tradnl" altLang="es-MX" b="1" dirty="0" smtClean="0"/>
                <a:t>Adquisiciones</a:t>
              </a:r>
              <a:endParaRPr lang="es-ES_tradnl" altLang="es-MX" b="1" dirty="0"/>
            </a:p>
          </p:txBody>
        </p:sp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>
              <a:off x="3640" y="2152"/>
              <a:ext cx="809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s-ES_tradnl" altLang="es-MX" b="1"/>
                <a:t>Evaluaciones</a:t>
              </a:r>
            </a:p>
          </p:txBody>
        </p:sp>
        <p:sp>
          <p:nvSpPr>
            <p:cNvPr id="44" name="Rectangle 41"/>
            <p:cNvSpPr>
              <a:spLocks noChangeArrowheads="1"/>
            </p:cNvSpPr>
            <p:nvPr/>
          </p:nvSpPr>
          <p:spPr bwMode="auto">
            <a:xfrm>
              <a:off x="3247" y="2776"/>
              <a:ext cx="771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s-ES_tradnl" altLang="es-MX" b="1"/>
                <a:t>Presupuesto</a:t>
              </a:r>
            </a:p>
          </p:txBody>
        </p:sp>
        <p:sp>
          <p:nvSpPr>
            <p:cNvPr id="45" name="Rectangle 42"/>
            <p:cNvSpPr>
              <a:spLocks noChangeArrowheads="1"/>
            </p:cNvSpPr>
            <p:nvPr/>
          </p:nvSpPr>
          <p:spPr bwMode="auto">
            <a:xfrm>
              <a:off x="3604" y="1389"/>
              <a:ext cx="628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s-ES_tradnl" altLang="es-MX" b="1"/>
                <a:t>Equipos</a:t>
              </a:r>
            </a:p>
            <a:p>
              <a:r>
                <a:rPr lang="es-ES_tradnl" altLang="es-MX" b="1"/>
                <a:t>de trabajo</a:t>
              </a:r>
            </a:p>
          </p:txBody>
        </p:sp>
        <p:sp>
          <p:nvSpPr>
            <p:cNvPr id="46" name="Rectangle 43"/>
            <p:cNvSpPr>
              <a:spLocks noChangeArrowheads="1"/>
            </p:cNvSpPr>
            <p:nvPr/>
          </p:nvSpPr>
          <p:spPr bwMode="auto">
            <a:xfrm>
              <a:off x="1314" y="1375"/>
              <a:ext cx="759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s-ES_tradnl" altLang="es-MX" b="1" dirty="0"/>
                <a:t>Rendiciones</a:t>
              </a:r>
            </a:p>
            <a:p>
              <a:r>
                <a:rPr lang="es-ES_tradnl" altLang="es-MX" b="1" dirty="0"/>
                <a:t>de cuentas</a:t>
              </a:r>
            </a:p>
          </p:txBody>
        </p:sp>
        <p:sp>
          <p:nvSpPr>
            <p:cNvPr id="47" name="Rectangle 44"/>
            <p:cNvSpPr>
              <a:spLocks noChangeArrowheads="1"/>
            </p:cNvSpPr>
            <p:nvPr/>
          </p:nvSpPr>
          <p:spPr bwMode="auto">
            <a:xfrm>
              <a:off x="2198" y="885"/>
              <a:ext cx="578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s-ES_tradnl" altLang="es-MX" b="1" dirty="0"/>
                <a:t>Informes</a:t>
              </a:r>
            </a:p>
            <a:p>
              <a:r>
                <a:rPr lang="es-ES_tradnl" altLang="es-MX" b="1" dirty="0"/>
                <a:t>Técnicos</a:t>
              </a:r>
            </a:p>
          </p:txBody>
        </p:sp>
        <p:sp>
          <p:nvSpPr>
            <p:cNvPr id="48" name="Rectangle 45"/>
            <p:cNvSpPr>
              <a:spLocks noChangeArrowheads="1"/>
            </p:cNvSpPr>
            <p:nvPr/>
          </p:nvSpPr>
          <p:spPr bwMode="auto">
            <a:xfrm>
              <a:off x="1697" y="2744"/>
              <a:ext cx="721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s-ES_tradnl" altLang="es-MX" b="1" dirty="0"/>
                <a:t>Actividades</a:t>
              </a:r>
            </a:p>
          </p:txBody>
        </p:sp>
      </p:grpSp>
      <p:sp>
        <p:nvSpPr>
          <p:cNvPr id="49" name="Rectangle 43"/>
          <p:cNvSpPr>
            <a:spLocks noChangeArrowheads="1"/>
          </p:cNvSpPr>
          <p:nvPr/>
        </p:nvSpPr>
        <p:spPr bwMode="auto">
          <a:xfrm>
            <a:off x="4857428" y="3219408"/>
            <a:ext cx="2428892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s-ES_tradnl" altLang="es-MX" b="1" i="1" dirty="0" smtClean="0"/>
              <a:t>Diseño de cada flujo de trabajo mediante un kit de elementos</a:t>
            </a:r>
            <a:endParaRPr lang="es-ES_tradnl" altLang="es-MX" b="1" i="1" dirty="0"/>
          </a:p>
        </p:txBody>
      </p:sp>
      <p:sp>
        <p:nvSpPr>
          <p:cNvPr id="50" name="49 CuadroTexto"/>
          <p:cNvSpPr txBox="1"/>
          <p:nvPr/>
        </p:nvSpPr>
        <p:spPr>
          <a:xfrm rot="5400000">
            <a:off x="1514717" y="128301"/>
            <a:ext cx="1169551" cy="37704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sz="3200" dirty="0" smtClean="0"/>
              <a:t>Funcionalidades </a:t>
            </a:r>
          </a:p>
          <a:p>
            <a:r>
              <a:rPr lang="es-ES" sz="3200" dirty="0"/>
              <a:t>d</a:t>
            </a:r>
            <a:r>
              <a:rPr lang="es-ES" sz="3200" dirty="0" smtClean="0"/>
              <a:t>el SPI</a:t>
            </a:r>
            <a:endParaRPr lang="es-E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2373" y="142852"/>
            <a:ext cx="2045907" cy="88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50 CuadroTexto"/>
          <p:cNvSpPr txBox="1"/>
          <p:nvPr/>
        </p:nvSpPr>
        <p:spPr>
          <a:xfrm rot="5400000">
            <a:off x="3626223" y="-1522669"/>
            <a:ext cx="677108" cy="46434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sz="3200" dirty="0" smtClean="0"/>
              <a:t>Módulo proyecto</a:t>
            </a:r>
            <a:endParaRPr lang="es-ES" sz="3200" dirty="0"/>
          </a:p>
        </p:txBody>
      </p:sp>
      <p:pic>
        <p:nvPicPr>
          <p:cNvPr id="52" name="Imagen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1285860"/>
            <a:ext cx="7469463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2373" y="142852"/>
            <a:ext cx="2045907" cy="88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50 CuadroTexto"/>
          <p:cNvSpPr txBox="1"/>
          <p:nvPr/>
        </p:nvSpPr>
        <p:spPr>
          <a:xfrm rot="5400000">
            <a:off x="3554786" y="-983073"/>
            <a:ext cx="677108" cy="46434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sz="3200" dirty="0" smtClean="0"/>
              <a:t>Planificación</a:t>
            </a:r>
            <a:endParaRPr lang="es-ES" sz="3200" dirty="0"/>
          </a:p>
        </p:txBody>
      </p:sp>
      <p:pic>
        <p:nvPicPr>
          <p:cNvPr id="7" name="Imagen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1504953"/>
            <a:ext cx="9144000" cy="535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2373" y="142852"/>
            <a:ext cx="2045907" cy="88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50 CuadroTexto"/>
          <p:cNvSpPr txBox="1"/>
          <p:nvPr/>
        </p:nvSpPr>
        <p:spPr>
          <a:xfrm rot="5400000">
            <a:off x="3554786" y="-983073"/>
            <a:ext cx="677108" cy="46434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sz="3200" dirty="0" smtClean="0"/>
              <a:t>Rendición de gastos</a:t>
            </a:r>
            <a:endParaRPr lang="es-ES" sz="3200" dirty="0"/>
          </a:p>
        </p:txBody>
      </p:sp>
      <p:pic>
        <p:nvPicPr>
          <p:cNvPr id="9" name="Imagen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45" y="1643050"/>
            <a:ext cx="9110455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2373" y="142852"/>
            <a:ext cx="2045907" cy="88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50 CuadroTexto"/>
          <p:cNvSpPr txBox="1"/>
          <p:nvPr/>
        </p:nvSpPr>
        <p:spPr>
          <a:xfrm rot="5400000">
            <a:off x="2094118" y="691908"/>
            <a:ext cx="1169551" cy="46434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sz="3200" dirty="0" smtClean="0"/>
              <a:t>Módulo                  académico</a:t>
            </a:r>
            <a:endParaRPr lang="es-ES" sz="3200" dirty="0"/>
          </a:p>
        </p:txBody>
      </p:sp>
      <p:pic>
        <p:nvPicPr>
          <p:cNvPr id="7" name="Imagen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6897" y="1214422"/>
            <a:ext cx="630569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10 Diagrama"/>
          <p:cNvGraphicFramePr/>
          <p:nvPr/>
        </p:nvGraphicFramePr>
        <p:xfrm>
          <a:off x="1643042" y="0"/>
          <a:ext cx="7929618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216"/>
          <p:cNvSpPr>
            <a:spLocks noChangeShapeType="1"/>
          </p:cNvSpPr>
          <p:nvPr/>
        </p:nvSpPr>
        <p:spPr bwMode="auto">
          <a:xfrm flipV="1">
            <a:off x="4860031" y="4284186"/>
            <a:ext cx="1587" cy="51911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PY" sz="2000" dirty="0">
              <a:ln>
                <a:solidFill>
                  <a:schemeClr val="accent3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2" name="Line 216"/>
          <p:cNvSpPr>
            <a:spLocks noChangeShapeType="1"/>
          </p:cNvSpPr>
          <p:nvPr/>
        </p:nvSpPr>
        <p:spPr bwMode="auto">
          <a:xfrm flipH="1" flipV="1">
            <a:off x="2640340" y="4328635"/>
            <a:ext cx="5221" cy="429907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PY" sz="2000" dirty="0">
              <a:ln>
                <a:solidFill>
                  <a:schemeClr val="accent3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1" name="Line 216"/>
          <p:cNvSpPr>
            <a:spLocks noChangeShapeType="1"/>
          </p:cNvSpPr>
          <p:nvPr/>
        </p:nvSpPr>
        <p:spPr bwMode="auto">
          <a:xfrm flipH="1" flipV="1">
            <a:off x="4848919" y="2210909"/>
            <a:ext cx="11113" cy="2109789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PY" sz="2000" dirty="0">
              <a:ln>
                <a:solidFill>
                  <a:schemeClr val="accent3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3" name="Line 216"/>
          <p:cNvSpPr>
            <a:spLocks noChangeShapeType="1"/>
          </p:cNvSpPr>
          <p:nvPr/>
        </p:nvSpPr>
        <p:spPr bwMode="auto">
          <a:xfrm flipH="1" flipV="1">
            <a:off x="6803132" y="4321448"/>
            <a:ext cx="1587" cy="43338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PY" sz="2000" dirty="0">
              <a:ln>
                <a:solidFill>
                  <a:schemeClr val="accent3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244" name="Rectangle 147"/>
          <p:cNvSpPr>
            <a:spLocks noChangeArrowheads="1"/>
          </p:cNvSpPr>
          <p:nvPr/>
        </p:nvSpPr>
        <p:spPr bwMode="auto">
          <a:xfrm>
            <a:off x="1806811" y="4735511"/>
            <a:ext cx="1692458" cy="83099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PY" altLang="es-PY" sz="1600" dirty="0" smtClean="0">
                <a:ea typeface="MS PGothic" pitchFamily="34" charset="-128"/>
              </a:rPr>
              <a:t>Secretaría Ejecutiva del CONACYT (CTI)</a:t>
            </a:r>
            <a:endParaRPr lang="es-PY" altLang="es-PY" sz="1600" dirty="0">
              <a:ea typeface="MS PGothic" pitchFamily="34" charset="-128"/>
            </a:endParaRPr>
          </a:p>
        </p:txBody>
      </p:sp>
      <p:sp>
        <p:nvSpPr>
          <p:cNvPr id="3100" name="Rectangle 209"/>
          <p:cNvSpPr>
            <a:spLocks noChangeArrowheads="1"/>
          </p:cNvSpPr>
          <p:nvPr/>
        </p:nvSpPr>
        <p:spPr bwMode="auto">
          <a:xfrm>
            <a:off x="3367891" y="2805916"/>
            <a:ext cx="3013967" cy="33918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PY" altLang="es-PY" sz="1600" b="1" dirty="0" smtClean="0">
                <a:ea typeface="MS PGothic" pitchFamily="34" charset="-128"/>
              </a:rPr>
              <a:t>Consejo</a:t>
            </a:r>
            <a:endParaRPr lang="es-PY" altLang="es-PY" sz="1050" b="1" dirty="0">
              <a:ea typeface="MS PGothic" pitchFamily="34" charset="-128"/>
            </a:endParaRPr>
          </a:p>
        </p:txBody>
      </p:sp>
      <p:sp>
        <p:nvSpPr>
          <p:cNvPr id="9246" name="Rectangle 210"/>
          <p:cNvSpPr>
            <a:spLocks noChangeArrowheads="1"/>
          </p:cNvSpPr>
          <p:nvPr/>
        </p:nvSpPr>
        <p:spPr bwMode="auto">
          <a:xfrm>
            <a:off x="4187072" y="3472982"/>
            <a:ext cx="1403427" cy="30715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PY" altLang="es-PY" sz="1400" b="1" dirty="0" smtClean="0">
                <a:ea typeface="MS PGothic" pitchFamily="34" charset="-128"/>
              </a:rPr>
              <a:t>Presidente</a:t>
            </a:r>
            <a:endParaRPr lang="es-PY" altLang="es-PY" sz="1400" b="1" dirty="0">
              <a:ea typeface="MS PGothic" pitchFamily="34" charset="-128"/>
            </a:endParaRPr>
          </a:p>
        </p:txBody>
      </p:sp>
      <p:sp>
        <p:nvSpPr>
          <p:cNvPr id="61656" name="Line 216"/>
          <p:cNvSpPr>
            <a:spLocks noChangeShapeType="1"/>
          </p:cNvSpPr>
          <p:nvPr/>
        </p:nvSpPr>
        <p:spPr bwMode="auto">
          <a:xfrm>
            <a:off x="3061858" y="4324715"/>
            <a:ext cx="3745047" cy="0"/>
          </a:xfrm>
          <a:prstGeom prst="line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s-PY" altLang="es-PY" sz="1050" b="1" dirty="0">
              <a:ea typeface="MS PGothic" pitchFamily="34" charset="-128"/>
            </a:endParaRPr>
          </a:p>
        </p:txBody>
      </p:sp>
      <p:sp>
        <p:nvSpPr>
          <p:cNvPr id="9248" name="Rectangle 166"/>
          <p:cNvSpPr>
            <a:spLocks noChangeArrowheads="1"/>
          </p:cNvSpPr>
          <p:nvPr/>
        </p:nvSpPr>
        <p:spPr bwMode="auto">
          <a:xfrm>
            <a:off x="6045729" y="4758243"/>
            <a:ext cx="1936543" cy="83099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PY" altLang="es-PY" sz="1600" dirty="0" smtClean="0">
                <a:ea typeface="MS PGothic" pitchFamily="34" charset="-128"/>
              </a:rPr>
              <a:t>Dirección General de Administración y Finanzas</a:t>
            </a:r>
            <a:endParaRPr lang="es-PY" altLang="es-PY" sz="1600" dirty="0">
              <a:ea typeface="MS PGothic" pitchFamily="34" charset="-128"/>
            </a:endParaRPr>
          </a:p>
        </p:txBody>
      </p:sp>
      <p:sp>
        <p:nvSpPr>
          <p:cNvPr id="9225" name="Rectangle 209"/>
          <p:cNvSpPr>
            <a:spLocks noChangeArrowheads="1"/>
          </p:cNvSpPr>
          <p:nvPr/>
        </p:nvSpPr>
        <p:spPr bwMode="auto">
          <a:xfrm>
            <a:off x="3204224" y="1778677"/>
            <a:ext cx="3014577" cy="457256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Y" altLang="es-PY" sz="1600" b="1" dirty="0" smtClean="0">
                <a:ea typeface="MS PGothic" pitchFamily="34" charset="-128"/>
              </a:rPr>
              <a:t>Presidencia de la República</a:t>
            </a:r>
            <a:endParaRPr lang="es-PY" altLang="es-PY" sz="1600" b="1" dirty="0">
              <a:ea typeface="MS PGothic" pitchFamily="34" charset="-128"/>
            </a:endParaRPr>
          </a:p>
        </p:txBody>
      </p:sp>
      <p:sp>
        <p:nvSpPr>
          <p:cNvPr id="135" name="134 Rectángulo"/>
          <p:cNvSpPr/>
          <p:nvPr/>
        </p:nvSpPr>
        <p:spPr bwMode="auto">
          <a:xfrm>
            <a:off x="7182425" y="268677"/>
            <a:ext cx="1506503" cy="13172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PY" sz="1600" dirty="0" smtClean="0">
                <a:solidFill>
                  <a:schemeClr val="tx1"/>
                </a:solidFill>
              </a:rPr>
              <a:t>MIC</a:t>
            </a:r>
          </a:p>
          <a:p>
            <a:pPr>
              <a:defRPr/>
            </a:pPr>
            <a:r>
              <a:rPr lang="es-PY" sz="1600" dirty="0" smtClean="0">
                <a:solidFill>
                  <a:schemeClr val="tx1"/>
                </a:solidFill>
              </a:rPr>
              <a:t>MAG</a:t>
            </a:r>
          </a:p>
          <a:p>
            <a:pPr>
              <a:defRPr/>
            </a:pPr>
            <a:r>
              <a:rPr lang="es-PY" sz="1600" dirty="0" err="1" smtClean="0">
                <a:solidFill>
                  <a:schemeClr val="tx1"/>
                </a:solidFill>
              </a:rPr>
              <a:t>MSPyBS</a:t>
            </a:r>
            <a:endParaRPr lang="es-PY" sz="16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PY" sz="1600" dirty="0" smtClean="0">
                <a:solidFill>
                  <a:schemeClr val="tx1"/>
                </a:solidFill>
              </a:rPr>
              <a:t>STP</a:t>
            </a:r>
          </a:p>
          <a:p>
            <a:pPr>
              <a:defRPr/>
            </a:pPr>
            <a:r>
              <a:rPr lang="es-PY" sz="1600" dirty="0" smtClean="0">
                <a:solidFill>
                  <a:schemeClr val="tx1"/>
                </a:solidFill>
              </a:rPr>
              <a:t>MEC</a:t>
            </a:r>
            <a:endParaRPr lang="es-PY" sz="1600" dirty="0">
              <a:solidFill>
                <a:schemeClr val="tx1"/>
              </a:solidFill>
            </a:endParaRPr>
          </a:p>
        </p:txBody>
      </p:sp>
      <p:sp>
        <p:nvSpPr>
          <p:cNvPr id="136" name="135 Rectángulo"/>
          <p:cNvSpPr/>
          <p:nvPr/>
        </p:nvSpPr>
        <p:spPr bwMode="auto">
          <a:xfrm>
            <a:off x="7196271" y="2846660"/>
            <a:ext cx="1536820" cy="5760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PY" sz="1600" dirty="0" smtClean="0">
                <a:solidFill>
                  <a:schemeClr val="tx1"/>
                </a:solidFill>
              </a:rPr>
              <a:t>Univ. Publicas</a:t>
            </a:r>
          </a:p>
          <a:p>
            <a:pPr>
              <a:defRPr/>
            </a:pPr>
            <a:r>
              <a:rPr lang="es-PY" sz="1600" dirty="0" smtClean="0">
                <a:solidFill>
                  <a:schemeClr val="tx1"/>
                </a:solidFill>
              </a:rPr>
              <a:t>Univ. Privadas</a:t>
            </a:r>
            <a:endParaRPr lang="es-PY" sz="1600" dirty="0">
              <a:solidFill>
                <a:schemeClr val="tx1"/>
              </a:solidFill>
            </a:endParaRPr>
          </a:p>
        </p:txBody>
      </p:sp>
      <p:sp>
        <p:nvSpPr>
          <p:cNvPr id="138" name="137 Rectángulo"/>
          <p:cNvSpPr/>
          <p:nvPr/>
        </p:nvSpPr>
        <p:spPr bwMode="auto">
          <a:xfrm>
            <a:off x="7204202" y="1670079"/>
            <a:ext cx="1536820" cy="104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PY" sz="1600" dirty="0" smtClean="0">
                <a:solidFill>
                  <a:schemeClr val="tx1"/>
                </a:solidFill>
              </a:rPr>
              <a:t>FEPRINCO</a:t>
            </a:r>
          </a:p>
          <a:p>
            <a:pPr>
              <a:defRPr/>
            </a:pPr>
            <a:r>
              <a:rPr lang="es-PY" sz="1600" dirty="0" smtClean="0">
                <a:solidFill>
                  <a:schemeClr val="tx1"/>
                </a:solidFill>
              </a:rPr>
              <a:t>UIP</a:t>
            </a:r>
          </a:p>
          <a:p>
            <a:pPr>
              <a:defRPr/>
            </a:pPr>
            <a:r>
              <a:rPr lang="es-PY" sz="1600" dirty="0" smtClean="0">
                <a:solidFill>
                  <a:schemeClr val="tx1"/>
                </a:solidFill>
              </a:rPr>
              <a:t>APYME</a:t>
            </a:r>
          </a:p>
          <a:p>
            <a:pPr>
              <a:defRPr/>
            </a:pPr>
            <a:r>
              <a:rPr lang="es-PY" sz="1600" dirty="0" smtClean="0">
                <a:solidFill>
                  <a:schemeClr val="tx1"/>
                </a:solidFill>
              </a:rPr>
              <a:t>ARP</a:t>
            </a:r>
            <a:endParaRPr lang="es-PY" sz="1600" dirty="0">
              <a:solidFill>
                <a:schemeClr val="tx1"/>
              </a:solidFill>
            </a:endParaRPr>
          </a:p>
        </p:txBody>
      </p:sp>
      <p:cxnSp>
        <p:nvCxnSpPr>
          <p:cNvPr id="140" name="139 Conector recto de flecha"/>
          <p:cNvCxnSpPr/>
          <p:nvPr/>
        </p:nvCxnSpPr>
        <p:spPr bwMode="auto">
          <a:xfrm flipH="1">
            <a:off x="6371331" y="1501296"/>
            <a:ext cx="811212" cy="13779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2" name="141 Conector recto de flecha"/>
          <p:cNvCxnSpPr>
            <a:stCxn id="136" idx="1"/>
            <a:endCxn id="3100" idx="3"/>
          </p:cNvCxnSpPr>
          <p:nvPr/>
        </p:nvCxnSpPr>
        <p:spPr bwMode="auto">
          <a:xfrm flipH="1" flipV="1">
            <a:off x="6381858" y="2975509"/>
            <a:ext cx="814413" cy="159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4" name="143 Conector recto de flecha"/>
          <p:cNvCxnSpPr>
            <a:stCxn id="138" idx="1"/>
            <a:endCxn id="3100" idx="3"/>
          </p:cNvCxnSpPr>
          <p:nvPr/>
        </p:nvCxnSpPr>
        <p:spPr bwMode="auto">
          <a:xfrm flipH="1">
            <a:off x="6381858" y="2192079"/>
            <a:ext cx="822344" cy="7834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Line 216"/>
          <p:cNvSpPr>
            <a:spLocks noChangeShapeType="1"/>
          </p:cNvSpPr>
          <p:nvPr/>
        </p:nvSpPr>
        <p:spPr bwMode="auto">
          <a:xfrm>
            <a:off x="2653041" y="4328636"/>
            <a:ext cx="413739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PY" sz="2000" dirty="0">
              <a:ln>
                <a:solidFill>
                  <a:schemeClr val="accent3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240" name="Rectangle 147"/>
          <p:cNvSpPr>
            <a:spLocks noChangeArrowheads="1"/>
          </p:cNvSpPr>
          <p:nvPr/>
        </p:nvSpPr>
        <p:spPr bwMode="auto">
          <a:xfrm>
            <a:off x="3779912" y="4773932"/>
            <a:ext cx="2114490" cy="80021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PY" altLang="es-PY" sz="1600" dirty="0" smtClean="0">
                <a:ea typeface="MS PGothic" pitchFamily="34" charset="-128"/>
              </a:rPr>
              <a:t>Secretaría Ejecutiva del ONA </a:t>
            </a:r>
            <a:r>
              <a:rPr lang="es-PY" altLang="es-PY" sz="1400" dirty="0" smtClean="0">
                <a:ea typeface="MS PGothic" pitchFamily="34" charset="-128"/>
              </a:rPr>
              <a:t>(Organismo Nacional de Acreditación)</a:t>
            </a:r>
            <a:endParaRPr lang="es-PY" altLang="es-PY" sz="1600" dirty="0">
              <a:ea typeface="MS PGothic" pitchFamily="34" charset="-128"/>
            </a:endParaRPr>
          </a:p>
        </p:txBody>
      </p:sp>
      <p:sp>
        <p:nvSpPr>
          <p:cNvPr id="24" name="Line 216"/>
          <p:cNvSpPr>
            <a:spLocks noChangeShapeType="1"/>
          </p:cNvSpPr>
          <p:nvPr/>
        </p:nvSpPr>
        <p:spPr bwMode="auto">
          <a:xfrm flipH="1" flipV="1">
            <a:off x="3367890" y="3402006"/>
            <a:ext cx="811102" cy="231304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PY" sz="2000" dirty="0">
              <a:ln>
                <a:solidFill>
                  <a:schemeClr val="accent3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242" name="Rectangle 147"/>
          <p:cNvSpPr>
            <a:spLocks noChangeArrowheads="1"/>
          </p:cNvSpPr>
          <p:nvPr/>
        </p:nvSpPr>
        <p:spPr bwMode="auto">
          <a:xfrm>
            <a:off x="1662937" y="3153936"/>
            <a:ext cx="1692227" cy="52322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PY" altLang="es-PY" sz="1400" dirty="0" smtClean="0">
                <a:ea typeface="MS PGothic" pitchFamily="34" charset="-128"/>
              </a:rPr>
              <a:t>Comisión Nacional de la Calidad</a:t>
            </a:r>
            <a:endParaRPr lang="es-PY" altLang="es-PY" sz="1400" dirty="0">
              <a:ea typeface="MS PGothic" pitchFamily="34" charset="-128"/>
            </a:endParaRPr>
          </a:p>
        </p:txBody>
      </p:sp>
      <p:sp>
        <p:nvSpPr>
          <p:cNvPr id="28" name="27 Rectángulo"/>
          <p:cNvSpPr/>
          <p:nvPr/>
        </p:nvSpPr>
        <p:spPr bwMode="auto">
          <a:xfrm>
            <a:off x="7190272" y="3517458"/>
            <a:ext cx="1584000" cy="936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PY" sz="1600" dirty="0" smtClean="0">
                <a:solidFill>
                  <a:schemeClr val="tx1"/>
                </a:solidFill>
              </a:rPr>
              <a:t>APC</a:t>
            </a:r>
          </a:p>
          <a:p>
            <a:pPr marL="182563" indent="-182563">
              <a:defRPr/>
            </a:pPr>
            <a:r>
              <a:rPr lang="es-PY" sz="1600" dirty="0" smtClean="0">
                <a:solidFill>
                  <a:schemeClr val="tx1"/>
                </a:solidFill>
              </a:rPr>
              <a:t>Sociedad </a:t>
            </a:r>
            <a:r>
              <a:rPr lang="es-PY" sz="1600" dirty="0" err="1" smtClean="0">
                <a:solidFill>
                  <a:schemeClr val="tx1"/>
                </a:solidFill>
              </a:rPr>
              <a:t>Científ</a:t>
            </a:r>
            <a:r>
              <a:rPr lang="es-PY" sz="1600" dirty="0" smtClean="0">
                <a:solidFill>
                  <a:schemeClr val="tx1"/>
                </a:solidFill>
              </a:rPr>
              <a:t>. del PY</a:t>
            </a:r>
          </a:p>
          <a:p>
            <a:pPr>
              <a:defRPr/>
            </a:pPr>
            <a:r>
              <a:rPr lang="es-PY" sz="1600" dirty="0" smtClean="0">
                <a:solidFill>
                  <a:schemeClr val="tx1"/>
                </a:solidFill>
              </a:rPr>
              <a:t>Sindicatos</a:t>
            </a:r>
            <a:endParaRPr lang="es-PY" sz="1600" dirty="0">
              <a:solidFill>
                <a:schemeClr val="tx1"/>
              </a:solidFill>
            </a:endParaRPr>
          </a:p>
        </p:txBody>
      </p:sp>
      <p:cxnSp>
        <p:nvCxnSpPr>
          <p:cNvPr id="30" name="29 Conector recto de flecha"/>
          <p:cNvCxnSpPr>
            <a:stCxn id="28" idx="1"/>
            <a:endCxn id="3100" idx="3"/>
          </p:cNvCxnSpPr>
          <p:nvPr/>
        </p:nvCxnSpPr>
        <p:spPr bwMode="auto">
          <a:xfrm flipH="1" flipV="1">
            <a:off x="6381858" y="2975509"/>
            <a:ext cx="808414" cy="10100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1 Título"/>
          <p:cNvSpPr>
            <a:spLocks noGrp="1"/>
          </p:cNvSpPr>
          <p:nvPr>
            <p:ph type="title"/>
          </p:nvPr>
        </p:nvSpPr>
        <p:spPr>
          <a:xfrm>
            <a:off x="2653040" y="908720"/>
            <a:ext cx="4248472" cy="559171"/>
          </a:xfrm>
        </p:spPr>
        <p:txBody>
          <a:bodyPr/>
          <a:lstStyle/>
          <a:p>
            <a:pPr algn="ctr"/>
            <a:r>
              <a:rPr lang="es-PY" altLang="es-PY" sz="2800" b="1" dirty="0" smtClean="0"/>
              <a:t>CONACYT</a:t>
            </a:r>
          </a:p>
        </p:txBody>
      </p:sp>
      <p:sp>
        <p:nvSpPr>
          <p:cNvPr id="37" name="Line 216"/>
          <p:cNvSpPr>
            <a:spLocks noChangeShapeType="1"/>
          </p:cNvSpPr>
          <p:nvPr/>
        </p:nvSpPr>
        <p:spPr bwMode="auto">
          <a:xfrm flipH="1">
            <a:off x="3353320" y="3715085"/>
            <a:ext cx="833751" cy="154574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PY" sz="2000" dirty="0">
              <a:ln>
                <a:solidFill>
                  <a:schemeClr val="accent3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8" name="Rectangle 147"/>
          <p:cNvSpPr>
            <a:spLocks noChangeArrowheads="1"/>
          </p:cNvSpPr>
          <p:nvPr/>
        </p:nvSpPr>
        <p:spPr bwMode="auto">
          <a:xfrm>
            <a:off x="1648368" y="3729310"/>
            <a:ext cx="1692227" cy="30777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PY" altLang="es-PY" sz="1400" dirty="0" smtClean="0">
                <a:ea typeface="MS PGothic" pitchFamily="34" charset="-128"/>
              </a:rPr>
              <a:t>STAFF</a:t>
            </a:r>
            <a:endParaRPr lang="es-PY" altLang="es-PY" sz="1400" dirty="0">
              <a:ea typeface="MS PGothic" pitchFamily="34" charset="-128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331640" y="5805264"/>
            <a:ext cx="7812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200" dirty="0" smtClean="0"/>
              <a:t>MIC: Ministerio de Industria y Comercio		MAG: Ministerio de Agricultura y Ganadería</a:t>
            </a:r>
          </a:p>
          <a:p>
            <a:r>
              <a:rPr lang="es-PY" sz="1200" dirty="0" err="1" smtClean="0"/>
              <a:t>MSyBS</a:t>
            </a:r>
            <a:r>
              <a:rPr lang="es-PY" sz="1200" dirty="0" smtClean="0"/>
              <a:t>: Ministerio de Salud Pública y Bienestar Social	MEC: Ministerio de Educación y Ciencias</a:t>
            </a:r>
          </a:p>
          <a:p>
            <a:r>
              <a:rPr lang="es-PY" sz="1200" dirty="0" smtClean="0"/>
              <a:t>STP:  Secretaría Técnica de Planificación del Desarrollo	FEPRINCO: Federación de la Producción, Industria y Comercio</a:t>
            </a:r>
          </a:p>
          <a:p>
            <a:r>
              <a:rPr lang="es-PY" sz="1200" dirty="0" smtClean="0"/>
              <a:t>UIP: Unión Industrial Paraguaya		ARP: Asociación Rural del Paraguay</a:t>
            </a:r>
          </a:p>
          <a:p>
            <a:r>
              <a:rPr lang="es-PY" sz="1200" dirty="0" smtClean="0"/>
              <a:t>APYME:  Asociación de Pequeñas y Medianas Empresas	APC: Asociación Paraguaya de la Calidad		</a:t>
            </a:r>
            <a:endParaRPr lang="es-PY" sz="1200" dirty="0"/>
          </a:p>
        </p:txBody>
      </p:sp>
      <p:sp>
        <p:nvSpPr>
          <p:cNvPr id="31" name="1 Título"/>
          <p:cNvSpPr txBox="1">
            <a:spLocks/>
          </p:cNvSpPr>
          <p:nvPr/>
        </p:nvSpPr>
        <p:spPr bwMode="auto">
          <a:xfrm>
            <a:off x="1234412" y="150175"/>
            <a:ext cx="3928549" cy="81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altLang="es-PY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Creada por Ley 1.028/97 y Actualizada por  Ley 2.279/03</a:t>
            </a:r>
          </a:p>
        </p:txBody>
      </p:sp>
      <p:pic>
        <p:nvPicPr>
          <p:cNvPr id="32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0905" y="95750"/>
            <a:ext cx="1711063" cy="73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n 2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3"/>
            <a:ext cx="836445" cy="83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20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2373" y="142852"/>
            <a:ext cx="2045907" cy="88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2 Subtítulo"/>
          <p:cNvSpPr txBox="1">
            <a:spLocks/>
          </p:cNvSpPr>
          <p:nvPr/>
        </p:nvSpPr>
        <p:spPr bwMode="auto">
          <a:xfrm>
            <a:off x="1571604" y="1357313"/>
            <a:ext cx="7143800" cy="478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</a:pPr>
            <a:r>
              <a:rPr lang="es-PY" altLang="es-MX" sz="2800" b="1" dirty="0" smtClean="0"/>
              <a:t>CONTENIDO</a:t>
            </a:r>
          </a:p>
          <a:p>
            <a:pPr marL="514350" indent="-514350">
              <a:spcBef>
                <a:spcPct val="20000"/>
              </a:spcBef>
            </a:pPr>
            <a:endParaRPr lang="es-PY" altLang="es-MX" sz="2400" b="1" i="1" dirty="0" smtClean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 smtClean="0"/>
              <a:t>Herramienta para la gestión de programas y </a:t>
            </a:r>
            <a:r>
              <a:rPr lang="es-PY" altLang="es-MX" sz="2400" dirty="0"/>
              <a:t>proyectos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b="1" i="1" dirty="0" smtClean="0"/>
              <a:t>Currículum Vitae Online CVPy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 smtClean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 smtClean="0"/>
              <a:t>Menos </a:t>
            </a:r>
            <a:r>
              <a:rPr lang="es-PY" altLang="es-MX" sz="2400" dirty="0"/>
              <a:t>papel y más agilidad con el módulo de Instituciones.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/>
              <a:t>Datos abiertos de IB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/>
              <a:t>Datos abiertos de desembolsos del CONACYT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1357290" y="3143248"/>
            <a:ext cx="7000924" cy="71438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" y="2343150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0 Imag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1" y="-10743"/>
            <a:ext cx="6357950" cy="686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5500694" y="5783065"/>
            <a:ext cx="3571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0070C0"/>
                </a:solidFill>
                <a:hlinkClick r:id="rId5" action="ppaction://hlinkfile"/>
              </a:rPr>
              <a:t>cv.conacyt.gov.py</a:t>
            </a:r>
            <a:endParaRPr lang="es-ES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2373" y="142852"/>
            <a:ext cx="2045907" cy="88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2 Subtítulo"/>
          <p:cNvSpPr txBox="1">
            <a:spLocks/>
          </p:cNvSpPr>
          <p:nvPr/>
        </p:nvSpPr>
        <p:spPr bwMode="auto">
          <a:xfrm>
            <a:off x="1571604" y="1357313"/>
            <a:ext cx="7143800" cy="478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</a:pPr>
            <a:r>
              <a:rPr lang="es-PY" altLang="es-MX" sz="2800" b="1" dirty="0" smtClean="0"/>
              <a:t>CONTENIDO</a:t>
            </a:r>
          </a:p>
          <a:p>
            <a:pPr marL="514350" indent="-514350">
              <a:spcBef>
                <a:spcPct val="20000"/>
              </a:spcBef>
            </a:pPr>
            <a:endParaRPr lang="es-PY" altLang="es-MX" sz="2400" b="1" i="1" dirty="0" smtClean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 smtClean="0"/>
              <a:t>Herramienta para la gestión de programas y </a:t>
            </a:r>
            <a:r>
              <a:rPr lang="es-PY" altLang="es-MX" sz="2400" dirty="0"/>
              <a:t>proyectos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 smtClean="0"/>
              <a:t>Currículum Vitae Online CVPy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b="1" i="1" dirty="0" smtClean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b="1" i="1" dirty="0" smtClean="0"/>
              <a:t>Menos </a:t>
            </a:r>
            <a:r>
              <a:rPr lang="es-PY" altLang="es-MX" sz="2400" b="1" i="1" dirty="0"/>
              <a:t>papel y más agilidad con el módulo de Instituciones.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/>
              <a:t>Datos abiertos de IB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/>
              <a:t>Datos abiertos de desembolsos del CONACYT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1285852" y="3929066"/>
            <a:ext cx="7000924" cy="71438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403350" y="274638"/>
            <a:ext cx="72834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¿Qué es el módulo Organizaciones?</a:t>
            </a:r>
            <a:endParaRPr kumimoji="0" lang="es-MX" altLang="es-MX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214314" y="1592270"/>
            <a:ext cx="5500694" cy="34083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 un sistema que focaliza el manejo de las Instituciones y todas sus informaciones y documentaciones relevantes desde una única base de datos disponible para todas convocatorias del SPI.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Imagen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285845"/>
            <a:ext cx="3714745" cy="457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403350" y="274638"/>
            <a:ext cx="72834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Características</a:t>
            </a:r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571473" y="1600200"/>
            <a:ext cx="8286807" cy="4421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alt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Al estar registrado la IB en el módulo de Instituciones, tendrá la comodidad y ventaja de presentar su documentación desde el sistema; lo que significa que, éstas serán válidas para todas las convocatorias en donde postule, siempre y cuando se encuentren vigentes y verificados.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altLang="es-MX" sz="1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alt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Así también, podrán administrar quienes son las personas habilitadas a postular en nombre de la misma.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altLang="es-MX" sz="1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alt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 información que se encuentre en el Módulo Instituciones del SPI, tendrá carácter de declaración jurada, por lo que será considerada como verdadera, correcta y completa, teniendo la Institución el compromiso de mantener actualizada dicha información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altLang="es-MX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altLang="es-MX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altLang="es-MX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2373" y="142852"/>
            <a:ext cx="2045907" cy="88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2 Subtítulo"/>
          <p:cNvSpPr txBox="1">
            <a:spLocks/>
          </p:cNvSpPr>
          <p:nvPr/>
        </p:nvSpPr>
        <p:spPr bwMode="auto">
          <a:xfrm>
            <a:off x="1571604" y="1357313"/>
            <a:ext cx="7143800" cy="478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</a:pPr>
            <a:r>
              <a:rPr lang="es-PY" altLang="es-MX" sz="2800" b="1" dirty="0" smtClean="0"/>
              <a:t>CONTENIDO</a:t>
            </a:r>
          </a:p>
          <a:p>
            <a:pPr marL="514350" indent="-514350">
              <a:spcBef>
                <a:spcPct val="20000"/>
              </a:spcBef>
            </a:pPr>
            <a:endParaRPr lang="es-PY" altLang="es-MX" sz="2400" b="1" i="1" dirty="0" smtClean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 smtClean="0"/>
              <a:t>Herramienta para la gestión de programas y </a:t>
            </a:r>
            <a:r>
              <a:rPr lang="es-PY" altLang="es-MX" sz="2400" dirty="0"/>
              <a:t>proyectos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 smtClean="0"/>
              <a:t>Currículum Vitae Online CVPy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b="1" i="1" dirty="0" smtClean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 smtClean="0"/>
              <a:t>Menos </a:t>
            </a:r>
            <a:r>
              <a:rPr lang="es-PY" altLang="es-MX" sz="2400" dirty="0"/>
              <a:t>papel y más agilidad con el módulo de Instituciones.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b="1" i="1" dirty="0"/>
              <a:t>Datos abiertos de IB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/>
              <a:t>Datos abiertos de desembolsos del CONACYT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1285852" y="4786322"/>
            <a:ext cx="7000924" cy="71438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n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28726" y="1214446"/>
            <a:ext cx="10429948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5214942" y="5786454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hlinkClick r:id="rId5" action="ppaction://hlinkfile"/>
              </a:rPr>
              <a:t>d</a:t>
            </a:r>
            <a:r>
              <a:rPr lang="es-ES" sz="3200" b="1" dirty="0" smtClean="0">
                <a:hlinkClick r:id="rId5" action="ppaction://hlinkfile"/>
              </a:rPr>
              <a:t>atos.conacyt.gov.py </a:t>
            </a:r>
            <a:endParaRPr lang="es-ES" b="1" dirty="0"/>
          </a:p>
        </p:txBody>
      </p:sp>
      <p:pic>
        <p:nvPicPr>
          <p:cNvPr id="11" name="Marcador de contenido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929322" y="428604"/>
            <a:ext cx="2981298" cy="4781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Marcador de contenido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29322" y="428604"/>
            <a:ext cx="2981298" cy="478198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357158" y="1214422"/>
            <a:ext cx="85725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Y" altLang="es-MX" sz="2000" dirty="0" smtClean="0">
                <a:solidFill>
                  <a:srgbClr val="444444"/>
                </a:solidFill>
                <a:latin typeface="Helvetica Neue"/>
              </a:rPr>
              <a:t>El Gobierno Paraguayo está liberando datos públicos para ayudar a la gente a entender cómo funciona su gobierno y cómo se realiza la gestión de los recursos de Gobierno y el Conacyt se encuentra enmarcada dentro de esta política de Gobierno </a:t>
            </a:r>
            <a:r>
              <a:rPr lang="es-PY" altLang="es-MX" sz="2000" b="1" dirty="0" smtClean="0">
                <a:solidFill>
                  <a:srgbClr val="444444"/>
                </a:solidFill>
                <a:latin typeface="Helvetica Neue"/>
              </a:rPr>
              <a:t>de Gestión y Transparencia</a:t>
            </a:r>
            <a:r>
              <a:rPr lang="es-PY" altLang="es-MX" sz="2000" dirty="0" smtClean="0">
                <a:solidFill>
                  <a:srgbClr val="444444"/>
                </a:solidFill>
                <a:latin typeface="Helvetica Neue"/>
              </a:rPr>
              <a:t>. </a:t>
            </a:r>
          </a:p>
          <a:p>
            <a:pPr algn="just"/>
            <a:endParaRPr lang="es-PY" altLang="es-MX" sz="2000" dirty="0" smtClean="0">
              <a:solidFill>
                <a:srgbClr val="444444"/>
              </a:solidFill>
              <a:latin typeface="Helvetica Neue"/>
            </a:endParaRPr>
          </a:p>
          <a:p>
            <a:pPr algn="just"/>
            <a:r>
              <a:rPr lang="es-PY" altLang="es-MX" sz="2000" dirty="0" smtClean="0">
                <a:solidFill>
                  <a:srgbClr val="444444"/>
                </a:solidFill>
                <a:latin typeface="Helvetica Neue"/>
              </a:rPr>
              <a:t>A través del portal </a:t>
            </a:r>
            <a:r>
              <a:rPr lang="es-PY" altLang="es-MX" sz="2000" b="1" dirty="0" smtClean="0">
                <a:solidFill>
                  <a:srgbClr val="444444"/>
                </a:solidFill>
                <a:latin typeface="Helvetica Neue"/>
              </a:rPr>
              <a:t>datos.conacyt.gov.py</a:t>
            </a:r>
            <a:r>
              <a:rPr lang="es-PY" altLang="es-MX" sz="2000" dirty="0" smtClean="0">
                <a:solidFill>
                  <a:srgbClr val="444444"/>
                </a:solidFill>
                <a:latin typeface="Helvetica Neue"/>
              </a:rPr>
              <a:t>, se posibilita a cualquier ciudadano, instituciones, empresas y funcionarios, tener acceso simple, libre y dinámico, a conjunto de datos abiertos acerca de los Proyectos que se llevan ejecutando en el Conacyt como así también la inversión llevadas a cabo por cada una de ellas.</a:t>
            </a:r>
          </a:p>
          <a:p>
            <a:pPr algn="just"/>
            <a:endParaRPr lang="es-PY" altLang="es-MX" sz="2000" dirty="0" smtClean="0">
              <a:solidFill>
                <a:srgbClr val="444444"/>
              </a:solidFill>
              <a:latin typeface="Helvetica Neue"/>
            </a:endParaRPr>
          </a:p>
          <a:p>
            <a:pPr algn="just"/>
            <a:r>
              <a:rPr lang="es-PY" altLang="es-MX" sz="2000" dirty="0" smtClean="0">
                <a:solidFill>
                  <a:srgbClr val="444444"/>
                </a:solidFill>
                <a:latin typeface="Helvetica Neue"/>
              </a:rPr>
              <a:t>El objetivo del portal es fomentar la transparencia ayudando a la ciudadanía a enterarse y entender la gestión del estado en el uso de la cosa pública.</a:t>
            </a:r>
          </a:p>
          <a:p>
            <a:pPr algn="just"/>
            <a:endParaRPr lang="es-PY" altLang="es-MX" sz="2000" dirty="0" smtClean="0">
              <a:solidFill>
                <a:srgbClr val="444444"/>
              </a:solidFill>
              <a:latin typeface="Helvetica Neue"/>
            </a:endParaRPr>
          </a:p>
          <a:p>
            <a:pPr algn="just"/>
            <a:r>
              <a:rPr lang="es-PY" altLang="es-MX" sz="2000" dirty="0" smtClean="0">
                <a:solidFill>
                  <a:srgbClr val="444444"/>
                </a:solidFill>
                <a:latin typeface="Helvetica Neue"/>
              </a:rPr>
              <a:t>De esta manera se fomenta la participación ciudadana, buscando lograr una mayor eficiencia gubernamental, que atraiga el desarrollo económico.</a:t>
            </a:r>
            <a:endParaRPr lang="es-PY" altLang="es-MX" sz="2000" dirty="0">
              <a:solidFill>
                <a:srgbClr val="444444"/>
              </a:solidFill>
              <a:latin typeface="Helvetica Neu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Marcador de contenido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29322" y="428604"/>
            <a:ext cx="2981298" cy="478198"/>
          </a:xfrm>
          <a:prstGeom prst="rect">
            <a:avLst/>
          </a:prstGeom>
        </p:spPr>
      </p:pic>
      <p:pic>
        <p:nvPicPr>
          <p:cNvPr id="6" name="Imagen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8" y="1214422"/>
            <a:ext cx="7500958" cy="356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ángulo 13"/>
          <p:cNvSpPr>
            <a:spLocks noChangeArrowheads="1"/>
          </p:cNvSpPr>
          <p:nvPr/>
        </p:nvSpPr>
        <p:spPr bwMode="auto">
          <a:xfrm>
            <a:off x="2514631" y="4857760"/>
            <a:ext cx="6486525" cy="176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s-PY" altLang="es-MX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Los </a:t>
            </a:r>
            <a:r>
              <a:rPr lang="es-PY" altLang="es-MX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programas y proyectos </a:t>
            </a:r>
            <a:r>
              <a:rPr lang="es-PY" altLang="es-MX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que el CONACYT apoya están reflejados en los datos abiertos y el usuario puede consultar </a:t>
            </a:r>
            <a:r>
              <a:rPr lang="es-PY" altLang="es-MX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por </a:t>
            </a:r>
            <a:r>
              <a:rPr lang="es-PY" altLang="es-MX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las diferentes opciones que se </a:t>
            </a:r>
            <a:r>
              <a:rPr lang="es-PY" altLang="es-MX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encuentran </a:t>
            </a:r>
            <a:r>
              <a:rPr lang="es-PY" altLang="es-MX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 disposición.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Marcador de contenido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29322" y="428604"/>
            <a:ext cx="2981298" cy="478198"/>
          </a:xfrm>
          <a:prstGeom prst="rect">
            <a:avLst/>
          </a:prstGeom>
        </p:spPr>
      </p:pic>
      <p:pic>
        <p:nvPicPr>
          <p:cNvPr id="10" name="Imagen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285860"/>
            <a:ext cx="7715304" cy="41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uadroTexto 5"/>
          <p:cNvSpPr txBox="1">
            <a:spLocks noChangeArrowheads="1"/>
          </p:cNvSpPr>
          <p:nvPr/>
        </p:nvSpPr>
        <p:spPr bwMode="auto">
          <a:xfrm>
            <a:off x="2000233" y="5598399"/>
            <a:ext cx="70009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PY" altLang="es-MX" sz="2400" dirty="0"/>
              <a:t>En este </a:t>
            </a:r>
            <a:r>
              <a:rPr lang="es-PY" altLang="es-MX" sz="2400" dirty="0" err="1"/>
              <a:t>DataSet</a:t>
            </a:r>
            <a:r>
              <a:rPr lang="es-PY" altLang="es-MX" sz="2400" dirty="0"/>
              <a:t> se muestran todas las </a:t>
            </a:r>
            <a:r>
              <a:rPr lang="es-PY" altLang="es-MX" sz="2400" dirty="0" smtClean="0"/>
              <a:t>rendiciones </a:t>
            </a:r>
            <a:r>
              <a:rPr lang="es-PY" altLang="es-MX" sz="2400" dirty="0"/>
              <a:t>que han sido “Verificadas en el Conacyt”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908720"/>
            <a:ext cx="7499350" cy="1143000"/>
          </a:xfrm>
        </p:spPr>
        <p:txBody>
          <a:bodyPr/>
          <a:lstStyle/>
          <a:p>
            <a:pPr algn="ctr"/>
            <a:r>
              <a:rPr lang="es-ES" b="1" dirty="0" smtClean="0"/>
              <a:t>MISION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960587"/>
            <a:ext cx="7354763" cy="427672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2800" dirty="0" smtClean="0"/>
              <a:t>coordinar, orientar, evaluar y promover el Sistema Nacional de Ciencia, Tecnología e Innovación y el Sistema Nacional de Calidad, generando y promoviendo Políticas y Estrategias de desarrollo científico y tecnológico; social, ética y ambientalmente sustentables. </a:t>
            </a:r>
            <a:endParaRPr lang="es-ES" sz="2800" dirty="0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1115616" y="0"/>
            <a:ext cx="60486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altLang="es-PY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Creada por Ley 1.028/97 y Actualizada por  Ley 2.279/03</a:t>
            </a: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CONACYT</a:t>
            </a:r>
            <a:endParaRPr lang="es-ES" dirty="0"/>
          </a:p>
        </p:txBody>
      </p:sp>
      <p:pic>
        <p:nvPicPr>
          <p:cNvPr id="8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108" y="165099"/>
            <a:ext cx="1771380" cy="68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999283" cy="100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254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2373" y="142852"/>
            <a:ext cx="2045907" cy="88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2 Subtítulo"/>
          <p:cNvSpPr txBox="1">
            <a:spLocks/>
          </p:cNvSpPr>
          <p:nvPr/>
        </p:nvSpPr>
        <p:spPr bwMode="auto">
          <a:xfrm>
            <a:off x="1571604" y="1357313"/>
            <a:ext cx="7143800" cy="478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</a:pPr>
            <a:r>
              <a:rPr lang="es-PY" altLang="es-MX" sz="2800" b="1" dirty="0" smtClean="0"/>
              <a:t>CONTENIDO</a:t>
            </a:r>
          </a:p>
          <a:p>
            <a:pPr marL="514350" indent="-514350">
              <a:spcBef>
                <a:spcPct val="20000"/>
              </a:spcBef>
            </a:pPr>
            <a:endParaRPr lang="es-PY" altLang="es-MX" sz="2400" b="1" i="1" dirty="0" smtClean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 smtClean="0"/>
              <a:t>Herramienta para la gestión de programas y </a:t>
            </a:r>
            <a:r>
              <a:rPr lang="es-PY" altLang="es-MX" sz="2400" dirty="0"/>
              <a:t>proyectos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 smtClean="0"/>
              <a:t>Currículum Vitae Online CVPy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b="1" i="1" dirty="0" smtClean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 smtClean="0"/>
              <a:t>Menos </a:t>
            </a:r>
            <a:r>
              <a:rPr lang="es-PY" altLang="es-MX" sz="2400" dirty="0"/>
              <a:t>papel y más agilidad con el módulo de Instituciones.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/>
              <a:t>Datos abiertos de IB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b="1" i="1" dirty="0"/>
              <a:t>Datos abiertos de desembolsos del CONACYT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1285852" y="5357826"/>
            <a:ext cx="7000924" cy="71438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Marcador de contenido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29322" y="428604"/>
            <a:ext cx="2981298" cy="478198"/>
          </a:xfrm>
          <a:prstGeom prst="rect">
            <a:avLst/>
          </a:prstGeom>
        </p:spPr>
      </p:pic>
      <p:sp>
        <p:nvSpPr>
          <p:cNvPr id="11" name="CuadroTexto 5"/>
          <p:cNvSpPr txBox="1">
            <a:spLocks noChangeArrowheads="1"/>
          </p:cNvSpPr>
          <p:nvPr/>
        </p:nvSpPr>
        <p:spPr bwMode="auto">
          <a:xfrm>
            <a:off x="2000233" y="5598399"/>
            <a:ext cx="70009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PY" altLang="es-MX" sz="2400" dirty="0" smtClean="0"/>
              <a:t>Acceso a la sección de datos abiertos correspondiente a desembolsos.</a:t>
            </a:r>
            <a:endParaRPr lang="es-PY" altLang="es-MX" sz="2400" dirty="0"/>
          </a:p>
        </p:txBody>
      </p:sp>
      <p:pic>
        <p:nvPicPr>
          <p:cNvPr id="9" name="Imagen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285860"/>
            <a:ext cx="7143800" cy="39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Marcador de contenido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29322" y="428604"/>
            <a:ext cx="2981298" cy="478198"/>
          </a:xfrm>
          <a:prstGeom prst="rect">
            <a:avLst/>
          </a:prstGeom>
        </p:spPr>
      </p:pic>
      <p:pic>
        <p:nvPicPr>
          <p:cNvPr id="12" name="Imagen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7819" y="2357430"/>
            <a:ext cx="8906181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ángulo 1"/>
          <p:cNvSpPr>
            <a:spLocks noChangeArrowheads="1"/>
          </p:cNvSpPr>
          <p:nvPr/>
        </p:nvSpPr>
        <p:spPr bwMode="auto">
          <a:xfrm>
            <a:off x="285720" y="1357298"/>
            <a:ext cx="86153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PY" altLang="es-MX" sz="2400" dirty="0" smtClean="0"/>
              <a:t>Las informaciones pueden ser descargadas en distintos formatos a fin de que puedan ser procesadas: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Marcador de contenido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29322" y="428604"/>
            <a:ext cx="2981298" cy="478198"/>
          </a:xfrm>
          <a:prstGeom prst="rect">
            <a:avLst/>
          </a:prstGeom>
        </p:spPr>
      </p:pic>
      <p:sp>
        <p:nvSpPr>
          <p:cNvPr id="13" name="Rectángulo 1"/>
          <p:cNvSpPr>
            <a:spLocks noChangeArrowheads="1"/>
          </p:cNvSpPr>
          <p:nvPr/>
        </p:nvSpPr>
        <p:spPr bwMode="auto">
          <a:xfrm>
            <a:off x="571472" y="1643612"/>
            <a:ext cx="828680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PY" altLang="es-MX" sz="2400" dirty="0" smtClean="0"/>
              <a:t>El portal de datos abiertos del CONACYT es una plataforma digital donde los datos pueden ser utilizados, reutilizados y redistribuidos libremente por cualquier persona y que desemboca en el punto de acceso y encuentro entre la Institución y la ciudadanía.</a:t>
            </a:r>
          </a:p>
          <a:p>
            <a:pPr algn="just"/>
            <a:endParaRPr lang="es-PY" altLang="es-MX" sz="2400" dirty="0" smtClean="0"/>
          </a:p>
          <a:p>
            <a:pPr algn="just"/>
            <a:r>
              <a:rPr lang="es-PY" altLang="es-MX" sz="2400" dirty="0" smtClean="0"/>
              <a:t>Los datos abiertos son presentados en tipos de vistas de tablas con una interfaz amigable donde se permite alternar la misma  y se pueden descargar en diferentes formatos (Excel, CSV, XML, JSON, SQL).</a:t>
            </a:r>
            <a:endParaRPr lang="es-PY" altLang="es-MX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58748"/>
            <a:ext cx="2376487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500063" y="1558925"/>
            <a:ext cx="82296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s-ES" altLang="es-ES" sz="2400" b="1" i="1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“Desarrollando cultura de ciencia, tecnología, innovación y calidad en Paraguay”</a:t>
            </a:r>
            <a:endParaRPr lang="es-ES" altLang="es-ES" sz="24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es-ES" sz="24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3"/>
          <a:srcRect r="6235"/>
          <a:stretch>
            <a:fillRect/>
          </a:stretch>
        </p:blipFill>
        <p:spPr bwMode="auto">
          <a:xfrm>
            <a:off x="0" y="2349500"/>
            <a:ext cx="91440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0 CuadroTexto"/>
          <p:cNvSpPr txBox="1">
            <a:spLocks noChangeArrowheads="1"/>
          </p:cNvSpPr>
          <p:nvPr/>
        </p:nvSpPr>
        <p:spPr bwMode="auto">
          <a:xfrm>
            <a:off x="2016156" y="2911144"/>
            <a:ext cx="7127876" cy="144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PY" altLang="es-ES" sz="4400" b="1" dirty="0" smtClean="0">
                <a:cs typeface="Arial" charset="0"/>
              </a:rPr>
              <a:t>INNOVACIÓN EN EL SECTOR PÚBLICO</a:t>
            </a:r>
            <a:endParaRPr lang="es-ES" altLang="es-ES" sz="4400" b="1" dirty="0" smtClean="0">
              <a:cs typeface="Arial" charset="0"/>
            </a:endParaRPr>
          </a:p>
        </p:txBody>
      </p:sp>
      <p:sp>
        <p:nvSpPr>
          <p:cNvPr id="11" name="20 CuadroTexto"/>
          <p:cNvSpPr txBox="1">
            <a:spLocks noChangeArrowheads="1"/>
          </p:cNvSpPr>
          <p:nvPr/>
        </p:nvSpPr>
        <p:spPr bwMode="auto">
          <a:xfrm>
            <a:off x="1500166" y="4601372"/>
            <a:ext cx="7451725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PY" altLang="es-ES" b="1" dirty="0" smtClean="0">
                <a:cs typeface="Arial" charset="0"/>
              </a:rPr>
              <a:t>Instrumentos para mejorar la atención a clientes del CONACYT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PY" altLang="es-ES" sz="2000" b="1" i="1" dirty="0" smtClean="0">
                <a:cs typeface="Arial" charset="0"/>
              </a:rPr>
              <a:t>                                                                         </a:t>
            </a:r>
          </a:p>
        </p:txBody>
      </p:sp>
      <p:pic>
        <p:nvPicPr>
          <p:cNvPr id="8" name="Imagen 2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42852"/>
            <a:ext cx="128477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3679" y="56333"/>
            <a:ext cx="7812360" cy="785818"/>
          </a:xfrm>
        </p:spPr>
        <p:txBody>
          <a:bodyPr>
            <a:normAutofit/>
          </a:bodyPr>
          <a:lstStyle/>
          <a:p>
            <a:r>
              <a:rPr lang="es-PY" sz="3200" b="1" dirty="0" smtClean="0">
                <a:solidFill>
                  <a:srgbClr val="B60527"/>
                </a:solidFill>
              </a:rPr>
              <a:t>PND - Visión Paraguay 2030</a:t>
            </a:r>
            <a:endParaRPr lang="es-PY" sz="3200" b="1" dirty="0">
              <a:solidFill>
                <a:srgbClr val="B60527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9988" y="836712"/>
            <a:ext cx="7812360" cy="6021288"/>
          </a:xfrm>
        </p:spPr>
        <p:txBody>
          <a:bodyPr wrap="square">
            <a:noAutofit/>
          </a:bodyPr>
          <a:lstStyle/>
          <a:p>
            <a:pPr marL="0" indent="0" algn="just">
              <a:spcAft>
                <a:spcPts val="1400"/>
              </a:spcAft>
              <a:buNone/>
            </a:pPr>
            <a:r>
              <a:rPr lang="es-PY" sz="1800" i="1" dirty="0" smtClean="0">
                <a:solidFill>
                  <a:schemeClr val="tx2">
                    <a:lumMod val="50000"/>
                  </a:schemeClr>
                </a:solidFill>
              </a:rPr>
              <a:t>El Paraguay es un país con </a:t>
            </a:r>
            <a:r>
              <a:rPr lang="es-PY" sz="1800" i="1" dirty="0">
                <a:solidFill>
                  <a:schemeClr val="tx2">
                    <a:lumMod val="50000"/>
                  </a:schemeClr>
                </a:solidFill>
              </a:rPr>
              <a:t>una democracia representativa, participativa y pluralista, fundada en el reconocimiento de la dignidad </a:t>
            </a:r>
            <a:r>
              <a:rPr lang="es-PY" sz="1800" i="1" dirty="0" smtClean="0">
                <a:solidFill>
                  <a:schemeClr val="tx2">
                    <a:lumMod val="50000"/>
                  </a:schemeClr>
                </a:solidFill>
              </a:rPr>
              <a:t>humana, </a:t>
            </a:r>
          </a:p>
          <a:p>
            <a:pPr marL="0" indent="0">
              <a:spcAft>
                <a:spcPts val="1400"/>
              </a:spcAft>
              <a:buNone/>
            </a:pPr>
            <a:r>
              <a:rPr lang="es-PY" sz="1800" i="1" dirty="0" smtClean="0">
                <a:solidFill>
                  <a:schemeClr val="tx2">
                    <a:lumMod val="50000"/>
                  </a:schemeClr>
                </a:solidFill>
              </a:rPr>
              <a:t>Con índices de desarrollo social en el rango más alto de Sudamérica; </a:t>
            </a:r>
          </a:p>
          <a:p>
            <a:pPr marL="0" indent="0">
              <a:spcAft>
                <a:spcPts val="1400"/>
              </a:spcAft>
              <a:buNone/>
            </a:pPr>
            <a:r>
              <a:rPr lang="es-PY" sz="1800" i="1" dirty="0" smtClean="0">
                <a:solidFill>
                  <a:schemeClr val="tx2">
                    <a:lumMod val="50000"/>
                  </a:schemeClr>
                </a:solidFill>
              </a:rPr>
              <a:t>Ambiental y económicamente sostenible; </a:t>
            </a:r>
          </a:p>
          <a:p>
            <a:pPr marL="0" indent="0">
              <a:spcAft>
                <a:spcPts val="1400"/>
              </a:spcAft>
              <a:buNone/>
            </a:pPr>
            <a:r>
              <a:rPr lang="es-PY" sz="1800" i="1" dirty="0" smtClean="0">
                <a:solidFill>
                  <a:schemeClr val="tx2">
                    <a:lumMod val="50000"/>
                  </a:schemeClr>
                </a:solidFill>
              </a:rPr>
              <a:t>Con elevados índices de seguridad jurídica y ciudadana; </a:t>
            </a:r>
          </a:p>
          <a:p>
            <a:pPr marL="0" indent="0">
              <a:spcAft>
                <a:spcPts val="1400"/>
              </a:spcAft>
              <a:buNone/>
            </a:pPr>
            <a:r>
              <a:rPr lang="es-PY" sz="1800" i="1" dirty="0" smtClean="0">
                <a:solidFill>
                  <a:schemeClr val="tx2">
                    <a:lumMod val="50000"/>
                  </a:schemeClr>
                </a:solidFill>
              </a:rPr>
              <a:t>Con atención a los pueblos indígenas, fuerte protagonismo de la mujer;</a:t>
            </a:r>
          </a:p>
          <a:p>
            <a:pPr marL="0" indent="0">
              <a:spcAft>
                <a:spcPts val="1400"/>
              </a:spcAft>
              <a:buNone/>
            </a:pPr>
            <a:r>
              <a:rPr lang="es-PY" sz="1800" i="1" dirty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s-PY" sz="1800" i="1" dirty="0" smtClean="0">
                <a:solidFill>
                  <a:schemeClr val="tx2">
                    <a:lumMod val="50000"/>
                  </a:schemeClr>
                </a:solidFill>
              </a:rPr>
              <a:t>on jóvenes visionarios y entrenados liderando el país; </a:t>
            </a:r>
          </a:p>
          <a:p>
            <a:pPr marL="0" indent="0">
              <a:spcAft>
                <a:spcPts val="1400"/>
              </a:spcAft>
              <a:buNone/>
            </a:pPr>
            <a:r>
              <a:rPr lang="es-PY" sz="1800" b="1" i="1" dirty="0" smtClean="0">
                <a:solidFill>
                  <a:schemeClr val="tx2">
                    <a:lumMod val="50000"/>
                  </a:schemeClr>
                </a:solidFill>
              </a:rPr>
              <a:t>Un país competitivo, ubicado entre los más eficientes productores de alimentos a nivel mundial, con industrias pujantes e innovadoras, que empleen fuerza laboral capacitada, proveedor de productos con tecnología, hacia una economía del conocimiento; </a:t>
            </a:r>
          </a:p>
          <a:p>
            <a:pPr marL="0" indent="0">
              <a:spcAft>
                <a:spcPts val="1400"/>
              </a:spcAft>
              <a:buNone/>
            </a:pPr>
            <a:r>
              <a:rPr lang="es-PY" sz="1800" b="1" i="1" dirty="0" smtClean="0">
                <a:solidFill>
                  <a:schemeClr val="tx2">
                    <a:lumMod val="50000"/>
                  </a:schemeClr>
                </a:solidFill>
              </a:rPr>
              <a:t>Conectado y abierto a los vecinos y al mundo</a:t>
            </a:r>
            <a:r>
              <a:rPr lang="es-PY" sz="1800" i="1" dirty="0" smtClean="0">
                <a:solidFill>
                  <a:schemeClr val="tx2">
                    <a:lumMod val="50000"/>
                  </a:schemeClr>
                </a:solidFill>
              </a:rPr>
              <a:t>; </a:t>
            </a:r>
          </a:p>
          <a:p>
            <a:pPr marL="0" indent="0">
              <a:spcAft>
                <a:spcPts val="1400"/>
              </a:spcAft>
              <a:buNone/>
            </a:pPr>
            <a:r>
              <a:rPr lang="es-PY" sz="1800" i="1" dirty="0" smtClean="0">
                <a:solidFill>
                  <a:schemeClr val="tx2">
                    <a:lumMod val="50000"/>
                  </a:schemeClr>
                </a:solidFill>
              </a:rPr>
              <a:t>Con un Estado solidario, subsidiario, transparente y que promueva la igualdad de oportunidades.</a:t>
            </a:r>
          </a:p>
        </p:txBody>
      </p:sp>
      <p:pic>
        <p:nvPicPr>
          <p:cNvPr id="4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6296" y="0"/>
            <a:ext cx="1711063" cy="73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457" y="28652"/>
            <a:ext cx="836445" cy="83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7596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8978" y="116632"/>
            <a:ext cx="7498080" cy="850106"/>
          </a:xfrm>
        </p:spPr>
        <p:txBody>
          <a:bodyPr/>
          <a:lstStyle/>
          <a:p>
            <a:pPr algn="ctr"/>
            <a:r>
              <a:rPr lang="es-MX" sz="3200" dirty="0">
                <a:effectLst/>
              </a:rPr>
              <a:t>Ejes de </a:t>
            </a:r>
            <a:r>
              <a:rPr lang="es-MX" sz="3200" dirty="0" smtClean="0">
                <a:effectLst/>
              </a:rPr>
              <a:t>la Política de CTI</a:t>
            </a:r>
            <a:endParaRPr lang="es-PY" sz="3200" i="1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072231"/>
              </p:ext>
            </p:extLst>
          </p:nvPr>
        </p:nvGraphicFramePr>
        <p:xfrm>
          <a:off x="683568" y="1124744"/>
          <a:ext cx="77089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29477" y="5439"/>
            <a:ext cx="1711063" cy="73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2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3"/>
            <a:ext cx="836445" cy="83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963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4366" y="-10063"/>
            <a:ext cx="6354464" cy="1143000"/>
          </a:xfrm>
        </p:spPr>
        <p:txBody>
          <a:bodyPr>
            <a:normAutofit/>
          </a:bodyPr>
          <a:lstStyle/>
          <a:p>
            <a:r>
              <a:rPr lang="es-PY" sz="3600" dirty="0" smtClean="0"/>
              <a:t>Instrumentos de Apoyo a la CTI</a:t>
            </a:r>
            <a:endParaRPr lang="es-PY" sz="36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61738310"/>
              </p:ext>
            </p:extLst>
          </p:nvPr>
        </p:nvGraphicFramePr>
        <p:xfrm>
          <a:off x="179512" y="1268760"/>
          <a:ext cx="8964487" cy="54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6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92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94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65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56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s-PY" sz="1400" dirty="0" smtClean="0">
                          <a:latin typeface="Calibri" panose="020F0502020204030204" pitchFamily="34" charset="0"/>
                        </a:rPr>
                        <a:t>I. Fomento</a:t>
                      </a:r>
                      <a:r>
                        <a:rPr lang="es-PY" sz="1400" baseline="0" dirty="0" smtClean="0">
                          <a:latin typeface="Calibri" panose="020F0502020204030204" pitchFamily="34" charset="0"/>
                        </a:rPr>
                        <a:t> a la Investigación Científica</a:t>
                      </a:r>
                      <a:endParaRPr lang="es-PY" sz="14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400" dirty="0" smtClean="0">
                          <a:latin typeface="Calibri" panose="020F0502020204030204" pitchFamily="34" charset="0"/>
                        </a:rPr>
                        <a:t>II. Fortalecimiento del Capital Humano para la I+D</a:t>
                      </a:r>
                      <a:endParaRPr lang="es-PY" sz="14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400" dirty="0" smtClean="0">
                          <a:latin typeface="Calibri" panose="020F0502020204030204" pitchFamily="34" charset="0"/>
                        </a:rPr>
                        <a:t>III. Sistema de Investigadores del Paraguay</a:t>
                      </a:r>
                      <a:endParaRPr lang="es-PY" sz="1400" b="1" dirty="0" smtClean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400" dirty="0" smtClean="0">
                          <a:latin typeface="Calibri" panose="020F0502020204030204" pitchFamily="34" charset="0"/>
                        </a:rPr>
                        <a:t>IV. Iniciación y apropiación social de la C&amp;T</a:t>
                      </a:r>
                      <a:endParaRPr lang="es-PY" sz="1400" b="1" dirty="0" smtClean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400" dirty="0" smtClean="0">
                          <a:latin typeface="Calibri" panose="020F0502020204030204" pitchFamily="34" charset="0"/>
                        </a:rPr>
                        <a:t>V. Innovación</a:t>
                      </a:r>
                      <a:endParaRPr lang="es-PY" sz="1400" b="1" dirty="0" smtClean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4820">
                <a:tc>
                  <a:txBody>
                    <a:bodyPr/>
                    <a:lstStyle/>
                    <a:p>
                      <a:r>
                        <a:rPr lang="es-PY" sz="1400" b="0" dirty="0" smtClean="0">
                          <a:latin typeface="Calibri" panose="020F0502020204030204" pitchFamily="34" charset="0"/>
                        </a:rPr>
                        <a:t>I.1. Fondos Concursables de Proyectos de I+D</a:t>
                      </a:r>
                    </a:p>
                    <a:p>
                      <a:endParaRPr lang="es-PY" sz="1400" b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PY" sz="1400" b="0" dirty="0" smtClean="0">
                          <a:latin typeface="Calibri" panose="020F0502020204030204" pitchFamily="34" charset="0"/>
                        </a:rPr>
                        <a:t>I.2. Fondos para la transferencia de resultados de Investigación al sector privado y público  (OTRI</a:t>
                      </a:r>
                      <a:r>
                        <a:rPr lang="es-PY" sz="1400" b="0" baseline="0" dirty="0" smtClean="0">
                          <a:latin typeface="Calibri" panose="020F0502020204030204" pitchFamily="34" charset="0"/>
                        </a:rPr>
                        <a:t> y Patentes)</a:t>
                      </a:r>
                      <a:r>
                        <a:rPr lang="es-PY" sz="1400" b="0" dirty="0" smtClean="0"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endParaRPr lang="es-PY" sz="1400" b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PY" sz="1400" b="0" dirty="0" smtClean="0">
                          <a:latin typeface="Calibri" panose="020F0502020204030204" pitchFamily="34" charset="0"/>
                        </a:rPr>
                        <a:t>I.3. Proyectos de Infraestructura y equipamiento para la Investigación </a:t>
                      </a:r>
                    </a:p>
                    <a:p>
                      <a:endParaRPr lang="es-PY" sz="1400" b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PY" sz="1400" b="0" dirty="0" smtClean="0">
                          <a:latin typeface="Calibri" panose="020F0502020204030204" pitchFamily="34" charset="0"/>
                        </a:rPr>
                        <a:t>I.4. Acceso a información científica y tecnológica: Portal CICCO </a:t>
                      </a:r>
                    </a:p>
                    <a:p>
                      <a:endParaRPr lang="es-PY" sz="1400" b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PY" sz="1400" b="0" dirty="0" smtClean="0">
                          <a:latin typeface="Calibri" panose="020F0502020204030204" pitchFamily="34" charset="0"/>
                        </a:rPr>
                        <a:t>I.5. Generación, medición y difusión de indicadores y estadísticas de CTI</a:t>
                      </a:r>
                      <a:endParaRPr lang="es-PY" sz="1400" b="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PY" sz="1400" b="0" dirty="0" smtClean="0">
                          <a:latin typeface="Calibri" panose="020F0502020204030204" pitchFamily="34" charset="0"/>
                        </a:rPr>
                        <a:t> II.1. Fondo para proyectos de creación y fortalecimiento de postgrados nacionales </a:t>
                      </a:r>
                    </a:p>
                    <a:p>
                      <a:endParaRPr lang="es-PY" sz="1400" b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PY" sz="1400" b="0" dirty="0" smtClean="0">
                          <a:latin typeface="Calibri" panose="020F0502020204030204" pitchFamily="34" charset="0"/>
                        </a:rPr>
                        <a:t>II.2. Becas Nacionales para la Formación de Docentes-Investigadores. Programa de Incentivos para la Formación de Docentes-Investigadores</a:t>
                      </a:r>
                    </a:p>
                    <a:p>
                      <a:endParaRPr lang="es-PY" sz="1400" b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PY" sz="1400" b="0" dirty="0" smtClean="0">
                          <a:latin typeface="Calibri" panose="020F0502020204030204" pitchFamily="34" charset="0"/>
                        </a:rPr>
                        <a:t>II.3. Programa de Vinculación de Científicos y Tecnólogos</a:t>
                      </a:r>
                      <a:endParaRPr lang="es-PY" sz="1400" b="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Y" sz="1400" b="0" dirty="0" smtClean="0">
                          <a:latin typeface="Calibri" panose="020F0502020204030204" pitchFamily="34" charset="0"/>
                        </a:rPr>
                        <a:t>III.1. Programa Nacional de Incentivo al Investigador (PRONII)</a:t>
                      </a:r>
                    </a:p>
                    <a:p>
                      <a:endParaRPr lang="es-PY" sz="1400" b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PY" sz="1400" b="0" dirty="0" smtClean="0">
                          <a:latin typeface="Calibri" panose="020F0502020204030204" pitchFamily="34" charset="0"/>
                        </a:rPr>
                        <a:t>III.2. Programa de Repatriación y Radicación de Investigadores y Tecnólogos de Alta Calificación</a:t>
                      </a:r>
                    </a:p>
                    <a:p>
                      <a:endParaRPr lang="es-PY" sz="1400" b="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Y" sz="1400" b="0" dirty="0" smtClean="0">
                          <a:latin typeface="Calibri" panose="020F0502020204030204" pitchFamily="34" charset="0"/>
                        </a:rPr>
                        <a:t> IV.1. Programa de Apropiación Social de la C&amp;T</a:t>
                      </a:r>
                    </a:p>
                    <a:p>
                      <a:endParaRPr lang="es-PY" sz="1400" b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PY" sz="1400" b="0" dirty="0" smtClean="0">
                          <a:latin typeface="Calibri" panose="020F0502020204030204" pitchFamily="34" charset="0"/>
                        </a:rPr>
                        <a:t>IV.2. Cátedra CTS - Formación docente para "Investigación como estrategia de aprendizaje"</a:t>
                      </a:r>
                    </a:p>
                    <a:p>
                      <a:endParaRPr lang="es-PY" sz="1400" b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PY" sz="1400" b="0" dirty="0" smtClean="0">
                          <a:latin typeface="Calibri" panose="020F0502020204030204" pitchFamily="34" charset="0"/>
                        </a:rPr>
                        <a:t>IV.3. ReVA - Recursos Virtuales para el Aprendizaje</a:t>
                      </a:r>
                    </a:p>
                    <a:p>
                      <a:endParaRPr lang="es-PY" sz="1400" b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PY" sz="1400" b="0" dirty="0" smtClean="0">
                          <a:latin typeface="Calibri" panose="020F0502020204030204" pitchFamily="34" charset="0"/>
                        </a:rPr>
                        <a:t>IV.4. Comunicación y Periodismo Científico</a:t>
                      </a:r>
                    </a:p>
                    <a:p>
                      <a:endParaRPr lang="es-PY" sz="1400" b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PY" sz="1400" b="0" dirty="0" smtClean="0">
                          <a:latin typeface="Calibri" panose="020F0502020204030204" pitchFamily="34" charset="0"/>
                        </a:rPr>
                        <a:t>IV.5. Ferias, olimpiadas y concursos de C&amp;T</a:t>
                      </a:r>
                      <a:endParaRPr lang="es-PY" sz="1400" b="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Y" sz="1400" b="0" dirty="0" smtClean="0">
                          <a:latin typeface="Calibri" panose="020F0502020204030204" pitchFamily="34" charset="0"/>
                        </a:rPr>
                        <a:t>V.1. Fondos</a:t>
                      </a:r>
                      <a:r>
                        <a:rPr lang="es-PY" sz="1400" b="0" baseline="0" dirty="0" smtClean="0">
                          <a:latin typeface="Calibri" panose="020F0502020204030204" pitchFamily="34" charset="0"/>
                        </a:rPr>
                        <a:t> para apoyo a proyectos de Innovación Empresarial</a:t>
                      </a:r>
                    </a:p>
                    <a:p>
                      <a:endParaRPr lang="es-PY" sz="1400" b="0" baseline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PY" sz="1400" b="0" baseline="0" dirty="0" smtClean="0">
                          <a:latin typeface="Calibri" panose="020F0502020204030204" pitchFamily="34" charset="0"/>
                        </a:rPr>
                        <a:t>V.2. Apoyo a Centros de Desarrollo Tecnológico</a:t>
                      </a:r>
                    </a:p>
                    <a:p>
                      <a:endParaRPr lang="es-PY" sz="1400" b="0" baseline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PY" sz="1400" b="0" baseline="0" dirty="0" smtClean="0">
                          <a:latin typeface="Calibri" panose="020F0502020204030204" pitchFamily="34" charset="0"/>
                        </a:rPr>
                        <a:t>V.3. Apoyo a Incubadoras de Empresas</a:t>
                      </a:r>
                    </a:p>
                    <a:p>
                      <a:endParaRPr lang="es-PY" sz="1400" b="0" baseline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PY" sz="1400" b="0" baseline="0" dirty="0" smtClean="0">
                          <a:latin typeface="Calibri" panose="020F0502020204030204" pitchFamily="34" charset="0"/>
                        </a:rPr>
                        <a:t>V.4. Misiones tecnológicas</a:t>
                      </a:r>
                    </a:p>
                    <a:p>
                      <a:endParaRPr lang="es-PY" sz="1400" b="0" baseline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PY" sz="1400" b="0" baseline="0" dirty="0" smtClean="0">
                          <a:latin typeface="Calibri" panose="020F0502020204030204" pitchFamily="34" charset="0"/>
                        </a:rPr>
                        <a:t>V.5.- Capital Semilla para Empresas de Base Tecnológica</a:t>
                      </a:r>
                      <a:endParaRPr lang="es-PY" sz="1400" b="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8830" y="0"/>
            <a:ext cx="1711063" cy="73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3"/>
            <a:ext cx="836445" cy="83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860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2373" y="142852"/>
            <a:ext cx="2045907" cy="88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1" name="20 Diagrama"/>
          <p:cNvGraphicFramePr/>
          <p:nvPr/>
        </p:nvGraphicFramePr>
        <p:xfrm>
          <a:off x="428628" y="1214422"/>
          <a:ext cx="864396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61354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2373" y="142852"/>
            <a:ext cx="2045907" cy="88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2 Subtítulo"/>
          <p:cNvSpPr txBox="1">
            <a:spLocks/>
          </p:cNvSpPr>
          <p:nvPr/>
        </p:nvSpPr>
        <p:spPr bwMode="auto">
          <a:xfrm>
            <a:off x="1571604" y="1357313"/>
            <a:ext cx="7143800" cy="478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</a:pPr>
            <a:r>
              <a:rPr lang="es-PY" altLang="es-MX" sz="2800" b="1" dirty="0" smtClean="0"/>
              <a:t>CONTENIDO</a:t>
            </a:r>
          </a:p>
          <a:p>
            <a:pPr marL="514350" indent="-514350">
              <a:spcBef>
                <a:spcPct val="20000"/>
              </a:spcBef>
            </a:pPr>
            <a:endParaRPr lang="es-PY" altLang="es-MX" sz="2400" b="1" i="1" dirty="0" smtClean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b="1" i="1" dirty="0" smtClean="0"/>
              <a:t>Herramienta para la gestión de programas y </a:t>
            </a:r>
            <a:r>
              <a:rPr lang="es-PY" altLang="es-MX" sz="2400" b="1" i="1" dirty="0"/>
              <a:t>proyectos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 smtClean="0"/>
              <a:t>Currículum Vitae Online CVPy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 smtClean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 smtClean="0"/>
              <a:t>Menos </a:t>
            </a:r>
            <a:r>
              <a:rPr lang="es-PY" altLang="es-MX" sz="2400" dirty="0"/>
              <a:t>papel y más agilidad con el módulo de Instituciones.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/>
              <a:t>Datos abiertos de IB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/>
              <a:t>Datos abiertos de desembolsos del CONACYT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1428728" y="2285992"/>
            <a:ext cx="7072362" cy="92869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2" descr="Imagen relacionada"/>
          <p:cNvPicPr>
            <a:picLocks noChangeAspect="1" noChangeArrowheads="1"/>
          </p:cNvPicPr>
          <p:nvPr/>
        </p:nvPicPr>
        <p:blipFill>
          <a:blip r:embed="rId4"/>
          <a:srcRect t="6847"/>
          <a:stretch>
            <a:fillRect/>
          </a:stretch>
        </p:blipFill>
        <p:spPr bwMode="auto">
          <a:xfrm>
            <a:off x="5429256" y="0"/>
            <a:ext cx="3714744" cy="3888221"/>
          </a:xfrm>
          <a:prstGeom prst="rect">
            <a:avLst/>
          </a:prstGeom>
          <a:noFill/>
        </p:spPr>
      </p:pic>
      <p:pic>
        <p:nvPicPr>
          <p:cNvPr id="9" name="Picture 2" descr="Resultado de imagen para recepcion conacy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3786182" cy="2540727"/>
          </a:xfrm>
          <a:prstGeom prst="rect">
            <a:avLst/>
          </a:prstGeom>
          <a:noFill/>
        </p:spPr>
      </p:pic>
      <p:pic>
        <p:nvPicPr>
          <p:cNvPr id="10" name="Picture 4" descr="Resultado de imagen para conacyt paragua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471732"/>
            <a:ext cx="3786182" cy="2271710"/>
          </a:xfrm>
          <a:prstGeom prst="rect">
            <a:avLst/>
          </a:prstGeom>
          <a:noFill/>
        </p:spPr>
      </p:pic>
      <p:pic>
        <p:nvPicPr>
          <p:cNvPr id="11" name="Picture 6" descr="Resultado de imagen para cierre postulacion conacyt paragua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714884"/>
            <a:ext cx="3775965" cy="2143116"/>
          </a:xfrm>
          <a:prstGeom prst="rect">
            <a:avLst/>
          </a:prstGeom>
          <a:noFill/>
        </p:spPr>
      </p:pic>
      <p:pic>
        <p:nvPicPr>
          <p:cNvPr id="13" name="Picture 8" descr="Resultado de imagen para fila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58" y="2199088"/>
            <a:ext cx="3171828" cy="2158606"/>
          </a:xfrm>
          <a:prstGeom prst="rect">
            <a:avLst/>
          </a:prstGeom>
          <a:noFill/>
        </p:spPr>
      </p:pic>
      <p:pic>
        <p:nvPicPr>
          <p:cNvPr id="15" name="Picture 14" descr="Imagen relacionada"/>
          <p:cNvPicPr>
            <a:picLocks noChangeAspect="1" noChangeArrowheads="1"/>
          </p:cNvPicPr>
          <p:nvPr/>
        </p:nvPicPr>
        <p:blipFill>
          <a:blip r:embed="rId9"/>
          <a:srcRect b="6397"/>
          <a:stretch>
            <a:fillRect/>
          </a:stretch>
        </p:blipFill>
        <p:spPr bwMode="auto">
          <a:xfrm>
            <a:off x="5072066" y="4318381"/>
            <a:ext cx="4071934" cy="25396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1483</Words>
  <Application>Microsoft Office PowerPoint</Application>
  <PresentationFormat>Presentación en pantalla (4:3)</PresentationFormat>
  <Paragraphs>249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Presentación de PowerPoint</vt:lpstr>
      <vt:lpstr>CONACYT</vt:lpstr>
      <vt:lpstr>MISION</vt:lpstr>
      <vt:lpstr>PND - Visión Paraguay 2030</vt:lpstr>
      <vt:lpstr>Ejes de la Política de CTI</vt:lpstr>
      <vt:lpstr>Instrumentos de Apoyo a la CTI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Laura Esther Torres Ruiz Díaz</cp:lastModifiedBy>
  <cp:revision>5</cp:revision>
  <dcterms:created xsi:type="dcterms:W3CDTF">2017-10-26T03:40:32Z</dcterms:created>
  <dcterms:modified xsi:type="dcterms:W3CDTF">2017-10-27T15:17:31Z</dcterms:modified>
</cp:coreProperties>
</file>